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Lst>
  <p:sldSz cy="10287000" cx="18288000"/>
  <p:notesSz cx="6858000" cy="9144000"/>
  <p:embeddedFontLst>
    <p:embeddedFont>
      <p:font typeface="Poppins"/>
      <p:regular r:id="rId79"/>
      <p:bold r:id="rId80"/>
      <p:italic r:id="rId81"/>
      <p:boldItalic r:id="rId82"/>
    </p:embeddedFont>
    <p:embeddedFont>
      <p:font typeface="Helvetica Neue"/>
      <p:regular r:id="rId83"/>
      <p:bold r:id="rId84"/>
      <p:italic r:id="rId85"/>
      <p:boldItalic r:id="rId86"/>
    </p:embeddedFont>
    <p:embeddedFont>
      <p:font typeface="Bricolage Grotesque"/>
      <p:regular r:id="rId87"/>
      <p:bold r:id="rId8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89" roundtripDataSignature="AMtx7mgxsCE28HN/7CtjC3Za2yR35NqXO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84" Type="http://schemas.openxmlformats.org/officeDocument/2006/relationships/font" Target="fonts/HelveticaNeue-bold.fntdata"/><Relationship Id="rId83" Type="http://schemas.openxmlformats.org/officeDocument/2006/relationships/font" Target="fonts/HelveticaNeue-regular.fntdata"/><Relationship Id="rId42" Type="http://schemas.openxmlformats.org/officeDocument/2006/relationships/slide" Target="slides/slide37.xml"/><Relationship Id="rId86" Type="http://schemas.openxmlformats.org/officeDocument/2006/relationships/font" Target="fonts/HelveticaNeue-boldItalic.fntdata"/><Relationship Id="rId41" Type="http://schemas.openxmlformats.org/officeDocument/2006/relationships/slide" Target="slides/slide36.xml"/><Relationship Id="rId85" Type="http://schemas.openxmlformats.org/officeDocument/2006/relationships/font" Target="fonts/HelveticaNeue-italic.fntdata"/><Relationship Id="rId44" Type="http://schemas.openxmlformats.org/officeDocument/2006/relationships/slide" Target="slides/slide39.xml"/><Relationship Id="rId88" Type="http://schemas.openxmlformats.org/officeDocument/2006/relationships/font" Target="fonts/BricolageGrotesque-bold.fntdata"/><Relationship Id="rId43" Type="http://schemas.openxmlformats.org/officeDocument/2006/relationships/slide" Target="slides/slide38.xml"/><Relationship Id="rId87" Type="http://schemas.openxmlformats.org/officeDocument/2006/relationships/font" Target="fonts/BricolageGrotesque-regular.fntdata"/><Relationship Id="rId46" Type="http://schemas.openxmlformats.org/officeDocument/2006/relationships/slide" Target="slides/slide41.xml"/><Relationship Id="rId45" Type="http://schemas.openxmlformats.org/officeDocument/2006/relationships/slide" Target="slides/slide40.xml"/><Relationship Id="rId89" Type="http://customschemas.google.com/relationships/presentationmetadata" Target="metadata"/><Relationship Id="rId80" Type="http://schemas.openxmlformats.org/officeDocument/2006/relationships/font" Target="fonts/Poppins-bold.fntdata"/><Relationship Id="rId82" Type="http://schemas.openxmlformats.org/officeDocument/2006/relationships/font" Target="fonts/Poppins-boldItalic.fntdata"/><Relationship Id="rId81" Type="http://schemas.openxmlformats.org/officeDocument/2006/relationships/font" Target="fonts/Poppins-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31" Type="http://schemas.openxmlformats.org/officeDocument/2006/relationships/slide" Target="slides/slide26.xml"/><Relationship Id="rId75" Type="http://schemas.openxmlformats.org/officeDocument/2006/relationships/slide" Target="slides/slide70.xml"/><Relationship Id="rId30" Type="http://schemas.openxmlformats.org/officeDocument/2006/relationships/slide" Target="slides/slide25.xml"/><Relationship Id="rId74" Type="http://schemas.openxmlformats.org/officeDocument/2006/relationships/slide" Target="slides/slide69.xml"/><Relationship Id="rId33" Type="http://schemas.openxmlformats.org/officeDocument/2006/relationships/slide" Target="slides/slide28.xml"/><Relationship Id="rId77" Type="http://schemas.openxmlformats.org/officeDocument/2006/relationships/slide" Target="slides/slide72.xml"/><Relationship Id="rId32" Type="http://schemas.openxmlformats.org/officeDocument/2006/relationships/slide" Target="slides/slide27.xml"/><Relationship Id="rId76" Type="http://schemas.openxmlformats.org/officeDocument/2006/relationships/slide" Target="slides/slide71.xml"/><Relationship Id="rId35" Type="http://schemas.openxmlformats.org/officeDocument/2006/relationships/slide" Target="slides/slide30.xml"/><Relationship Id="rId79" Type="http://schemas.openxmlformats.org/officeDocument/2006/relationships/font" Target="fonts/Poppins-regular.fntdata"/><Relationship Id="rId34" Type="http://schemas.openxmlformats.org/officeDocument/2006/relationships/slide" Target="slides/slide29.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1" name="Google Shape;91;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7" name="Google Shape;277;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6" name="Google Shape;296;p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2" name="Google Shape;312;p3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9" name="Google Shape;329;p3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46" name="Google Shape;346;p3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63" name="Google Shape;363;p3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80" name="Google Shape;380;p3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11" name="Google Shape;411;p3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28" name="Google Shape;428;p3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45" name="Google Shape;445;p4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5" name="Google Shape;115;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62" name="Google Shape;462;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80" name="Google Shape;480;p4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09" name="Google Shape;509;p4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5" name="Google Shape;525;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3" name="Google Shape;543;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Turns around dis/mis e malin, will be introduced more at length in the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5" name="Shape 605"/>
        <p:cNvGrpSpPr/>
        <p:nvPr/>
      </p:nvGrpSpPr>
      <p:grpSpPr>
        <a:xfrm>
          <a:off x="0" y="0"/>
          <a:ext cx="0" cy="0"/>
          <a:chOff x="0" y="0"/>
          <a:chExt cx="0" cy="0"/>
        </a:xfrm>
      </p:grpSpPr>
      <p:sp>
        <p:nvSpPr>
          <p:cNvPr id="606" name="Google Shape;606;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7" name="Google Shape;607;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Turns around dis/mis e malin, will be introduced more at length in the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1" name="Shape 621"/>
        <p:cNvGrpSpPr/>
        <p:nvPr/>
      </p:nvGrpSpPr>
      <p:grpSpPr>
        <a:xfrm>
          <a:off x="0" y="0"/>
          <a:ext cx="0" cy="0"/>
          <a:chOff x="0" y="0"/>
          <a:chExt cx="0" cy="0"/>
        </a:xfrm>
      </p:grpSpPr>
      <p:sp>
        <p:nvSpPr>
          <p:cNvPr id="622" name="Google Shape;622;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3" name="Google Shape;623;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Turns around dis/mis e malin, will be introduced more at length in the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1" name="Google Shape;641;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Turns around dis/mis e malin, will be introduced more at length in the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6" name="Shape 656"/>
        <p:cNvGrpSpPr/>
        <p:nvPr/>
      </p:nvGrpSpPr>
      <p:grpSpPr>
        <a:xfrm>
          <a:off x="0" y="0"/>
          <a:ext cx="0" cy="0"/>
          <a:chOff x="0" y="0"/>
          <a:chExt cx="0" cy="0"/>
        </a:xfrm>
      </p:grpSpPr>
      <p:sp>
        <p:nvSpPr>
          <p:cNvPr id="657" name="Google Shape;657;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8" name="Google Shape;658;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Turns around dis/mis e malin, will be introduced more at length in the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2" name="Shape 672"/>
        <p:cNvGrpSpPr/>
        <p:nvPr/>
      </p:nvGrpSpPr>
      <p:grpSpPr>
        <a:xfrm>
          <a:off x="0" y="0"/>
          <a:ext cx="0" cy="0"/>
          <a:chOff x="0" y="0"/>
          <a:chExt cx="0" cy="0"/>
        </a:xfrm>
      </p:grpSpPr>
      <p:sp>
        <p:nvSpPr>
          <p:cNvPr id="673" name="Google Shape;673;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4" name="Google Shape;674;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Turns around dis/mis e malin, will be introduced more at length in the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7" name="Google Shape;157;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0" name="Google Shape;690;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Turns around dis/mis e malin, will be introduced more at length in the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9" name="Shape 769"/>
        <p:cNvGrpSpPr/>
        <p:nvPr/>
      </p:nvGrpSpPr>
      <p:grpSpPr>
        <a:xfrm>
          <a:off x="0" y="0"/>
          <a:ext cx="0" cy="0"/>
          <a:chOff x="0" y="0"/>
          <a:chExt cx="0" cy="0"/>
        </a:xfrm>
      </p:grpSpPr>
      <p:sp>
        <p:nvSpPr>
          <p:cNvPr id="770" name="Google Shape;770;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71" name="Google Shape;771;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Turns around dis/mis e malin, will be introduced more at length in the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9" name="Shape 809"/>
        <p:cNvGrpSpPr/>
        <p:nvPr/>
      </p:nvGrpSpPr>
      <p:grpSpPr>
        <a:xfrm>
          <a:off x="0" y="0"/>
          <a:ext cx="0" cy="0"/>
          <a:chOff x="0" y="0"/>
          <a:chExt cx="0" cy="0"/>
        </a:xfrm>
      </p:grpSpPr>
      <p:sp>
        <p:nvSpPr>
          <p:cNvPr id="810" name="Google Shape;810;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1" name="Google Shape;811;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Turns around dis/mis e malin, will be introduced more at length in the </a:t>
            </a:r>
            <a:endParaRPr/>
          </a:p>
          <a:p>
            <a:pPr indent="-298450" lvl="0" marL="457200" rtl="0" algn="l">
              <a:lnSpc>
                <a:spcPct val="100000"/>
              </a:lnSpc>
              <a:spcBef>
                <a:spcPts val="0"/>
              </a:spcBef>
              <a:spcAft>
                <a:spcPts val="0"/>
              </a:spcAft>
              <a:buSzPts val="1100"/>
              <a:buChar char="●"/>
            </a:pPr>
            <a:r>
              <a:rPr lang="en-US"/>
              <a:t>Crisis preparedness</a:t>
            </a:r>
            <a:endParaRPr/>
          </a:p>
          <a:p>
            <a:pPr indent="-298450" lvl="0" marL="457200" rtl="0" algn="l">
              <a:lnSpc>
                <a:spcPct val="100000"/>
              </a:lnSpc>
              <a:spcBef>
                <a:spcPts val="0"/>
              </a:spcBef>
              <a:spcAft>
                <a:spcPts val="0"/>
              </a:spcAft>
              <a:buSzPts val="1100"/>
              <a:buChar char="●"/>
            </a:pPr>
            <a:r>
              <a:rPr lang="en-US"/>
              <a:t>resilienza</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3" name="Shape 843"/>
        <p:cNvGrpSpPr/>
        <p:nvPr/>
      </p:nvGrpSpPr>
      <p:grpSpPr>
        <a:xfrm>
          <a:off x="0" y="0"/>
          <a:ext cx="0" cy="0"/>
          <a:chOff x="0" y="0"/>
          <a:chExt cx="0" cy="0"/>
        </a:xfrm>
      </p:grpSpPr>
      <p:sp>
        <p:nvSpPr>
          <p:cNvPr id="844" name="Google Shape;844;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5" name="Google Shape;845;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Turns around dis/mis e malin, will be introduced more at length in the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3" name="Google Shape;873;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Turns around dis/mis e malin, will be introduced more at length in the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3" name="Shape 893"/>
        <p:cNvGrpSpPr/>
        <p:nvPr/>
      </p:nvGrpSpPr>
      <p:grpSpPr>
        <a:xfrm>
          <a:off x="0" y="0"/>
          <a:ext cx="0" cy="0"/>
          <a:chOff x="0" y="0"/>
          <a:chExt cx="0" cy="0"/>
        </a:xfrm>
      </p:grpSpPr>
      <p:sp>
        <p:nvSpPr>
          <p:cNvPr id="894" name="Google Shape;894;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5" name="Google Shape;895;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Turns around dis/mis e malin, will be introduced more at length in the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5" name="Shape 915"/>
        <p:cNvGrpSpPr/>
        <p:nvPr/>
      </p:nvGrpSpPr>
      <p:grpSpPr>
        <a:xfrm>
          <a:off x="0" y="0"/>
          <a:ext cx="0" cy="0"/>
          <a:chOff x="0" y="0"/>
          <a:chExt cx="0" cy="0"/>
        </a:xfrm>
      </p:grpSpPr>
      <p:sp>
        <p:nvSpPr>
          <p:cNvPr id="916" name="Google Shape;916;p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7" name="Google Shape;917;p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Not directlty</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2" name="Shape 952"/>
        <p:cNvGrpSpPr/>
        <p:nvPr/>
      </p:nvGrpSpPr>
      <p:grpSpPr>
        <a:xfrm>
          <a:off x="0" y="0"/>
          <a:ext cx="0" cy="0"/>
          <a:chOff x="0" y="0"/>
          <a:chExt cx="0" cy="0"/>
        </a:xfrm>
      </p:grpSpPr>
      <p:sp>
        <p:nvSpPr>
          <p:cNvPr id="953" name="Google Shape;953;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4" name="Google Shape;954;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0" name="Shape 970"/>
        <p:cNvGrpSpPr/>
        <p:nvPr/>
      </p:nvGrpSpPr>
      <p:grpSpPr>
        <a:xfrm>
          <a:off x="0" y="0"/>
          <a:ext cx="0" cy="0"/>
          <a:chOff x="0" y="0"/>
          <a:chExt cx="0" cy="0"/>
        </a:xfrm>
      </p:grpSpPr>
      <p:sp>
        <p:nvSpPr>
          <p:cNvPr id="971" name="Google Shape;971;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2" name="Google Shape;972;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Not directlty</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1" name="Shape 1051"/>
        <p:cNvGrpSpPr/>
        <p:nvPr/>
      </p:nvGrpSpPr>
      <p:grpSpPr>
        <a:xfrm>
          <a:off x="0" y="0"/>
          <a:ext cx="0" cy="0"/>
          <a:chOff x="0" y="0"/>
          <a:chExt cx="0" cy="0"/>
        </a:xfrm>
      </p:grpSpPr>
      <p:sp>
        <p:nvSpPr>
          <p:cNvPr id="1052" name="Google Shape;1052;p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3" name="Google Shape;1053;p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Not directlty</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5" name="Google Shape;175;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1" name="Shape 1091"/>
        <p:cNvGrpSpPr/>
        <p:nvPr/>
      </p:nvGrpSpPr>
      <p:grpSpPr>
        <a:xfrm>
          <a:off x="0" y="0"/>
          <a:ext cx="0" cy="0"/>
          <a:chOff x="0" y="0"/>
          <a:chExt cx="0" cy="0"/>
        </a:xfrm>
      </p:grpSpPr>
      <p:sp>
        <p:nvSpPr>
          <p:cNvPr id="1092" name="Google Shape;1092;p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93" name="Google Shape;1093;p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Not directlty</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0" name="Shape 1170"/>
        <p:cNvGrpSpPr/>
        <p:nvPr/>
      </p:nvGrpSpPr>
      <p:grpSpPr>
        <a:xfrm>
          <a:off x="0" y="0"/>
          <a:ext cx="0" cy="0"/>
          <a:chOff x="0" y="0"/>
          <a:chExt cx="0" cy="0"/>
        </a:xfrm>
      </p:grpSpPr>
      <p:sp>
        <p:nvSpPr>
          <p:cNvPr id="1171" name="Google Shape;1171;p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72" name="Google Shape;1172;p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Not directlty</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p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9" name="Google Shape;1189;p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Not directlty</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p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05" name="Google Shape;1205;p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Not directlty</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5" name="Shape 1235"/>
        <p:cNvGrpSpPr/>
        <p:nvPr/>
      </p:nvGrpSpPr>
      <p:grpSpPr>
        <a:xfrm>
          <a:off x="0" y="0"/>
          <a:ext cx="0" cy="0"/>
          <a:chOff x="0" y="0"/>
          <a:chExt cx="0" cy="0"/>
        </a:xfrm>
      </p:grpSpPr>
      <p:sp>
        <p:nvSpPr>
          <p:cNvPr id="1236" name="Google Shape;1236;p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7" name="Google Shape;1237;p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Not directlty</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1" name="Shape 1251"/>
        <p:cNvGrpSpPr/>
        <p:nvPr/>
      </p:nvGrpSpPr>
      <p:grpSpPr>
        <a:xfrm>
          <a:off x="0" y="0"/>
          <a:ext cx="0" cy="0"/>
          <a:chOff x="0" y="0"/>
          <a:chExt cx="0" cy="0"/>
        </a:xfrm>
      </p:grpSpPr>
      <p:sp>
        <p:nvSpPr>
          <p:cNvPr id="1252" name="Google Shape;1252;p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3" name="Google Shape;1253;p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Not directlty</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7" name="Shape 1267"/>
        <p:cNvGrpSpPr/>
        <p:nvPr/>
      </p:nvGrpSpPr>
      <p:grpSpPr>
        <a:xfrm>
          <a:off x="0" y="0"/>
          <a:ext cx="0" cy="0"/>
          <a:chOff x="0" y="0"/>
          <a:chExt cx="0" cy="0"/>
        </a:xfrm>
      </p:grpSpPr>
      <p:sp>
        <p:nvSpPr>
          <p:cNvPr id="1268" name="Google Shape;1268;p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69" name="Google Shape;1269;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5" name="Shape 1285"/>
        <p:cNvGrpSpPr/>
        <p:nvPr/>
      </p:nvGrpSpPr>
      <p:grpSpPr>
        <a:xfrm>
          <a:off x="0" y="0"/>
          <a:ext cx="0" cy="0"/>
          <a:chOff x="0" y="0"/>
          <a:chExt cx="0" cy="0"/>
        </a:xfrm>
      </p:grpSpPr>
      <p:sp>
        <p:nvSpPr>
          <p:cNvPr id="1286" name="Google Shape;1286;p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87" name="Google Shape;1287;p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The responses can be collected via Poll Everywhere</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1" name="Shape 1301"/>
        <p:cNvGrpSpPr/>
        <p:nvPr/>
      </p:nvGrpSpPr>
      <p:grpSpPr>
        <a:xfrm>
          <a:off x="0" y="0"/>
          <a:ext cx="0" cy="0"/>
          <a:chOff x="0" y="0"/>
          <a:chExt cx="0" cy="0"/>
        </a:xfrm>
      </p:grpSpPr>
      <p:sp>
        <p:nvSpPr>
          <p:cNvPr id="1302" name="Google Shape;1302;p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03" name="Google Shape;1303;p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The responses can be collected via Poll Everywhere</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8" name="Shape 1318"/>
        <p:cNvGrpSpPr/>
        <p:nvPr/>
      </p:nvGrpSpPr>
      <p:grpSpPr>
        <a:xfrm>
          <a:off x="0" y="0"/>
          <a:ext cx="0" cy="0"/>
          <a:chOff x="0" y="0"/>
          <a:chExt cx="0" cy="0"/>
        </a:xfrm>
      </p:grpSpPr>
      <p:sp>
        <p:nvSpPr>
          <p:cNvPr id="1319" name="Google Shape;1319;p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20" name="Google Shape;1320;p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The responses can be collected via Poll Everywhere</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2" name="Google Shape;192;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4" name="Shape 1334"/>
        <p:cNvGrpSpPr/>
        <p:nvPr/>
      </p:nvGrpSpPr>
      <p:grpSpPr>
        <a:xfrm>
          <a:off x="0" y="0"/>
          <a:ext cx="0" cy="0"/>
          <a:chOff x="0" y="0"/>
          <a:chExt cx="0" cy="0"/>
        </a:xfrm>
      </p:grpSpPr>
      <p:sp>
        <p:nvSpPr>
          <p:cNvPr id="1335" name="Google Shape;1335;p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36" name="Google Shape;1336;p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The responses can be collected via Poll Everywhere</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1" name="Shape 1351"/>
        <p:cNvGrpSpPr/>
        <p:nvPr/>
      </p:nvGrpSpPr>
      <p:grpSpPr>
        <a:xfrm>
          <a:off x="0" y="0"/>
          <a:ext cx="0" cy="0"/>
          <a:chOff x="0" y="0"/>
          <a:chExt cx="0" cy="0"/>
        </a:xfrm>
      </p:grpSpPr>
      <p:sp>
        <p:nvSpPr>
          <p:cNvPr id="1352" name="Google Shape;1352;p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53" name="Google Shape;1353;p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The responses can be collected via Poll Everywhere</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8" name="Shape 1368"/>
        <p:cNvGrpSpPr/>
        <p:nvPr/>
      </p:nvGrpSpPr>
      <p:grpSpPr>
        <a:xfrm>
          <a:off x="0" y="0"/>
          <a:ext cx="0" cy="0"/>
          <a:chOff x="0" y="0"/>
          <a:chExt cx="0" cy="0"/>
        </a:xfrm>
      </p:grpSpPr>
      <p:sp>
        <p:nvSpPr>
          <p:cNvPr id="1369" name="Google Shape;1369;p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70" name="Google Shape;1370;p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The responses can be collected via Poll Everywhere</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4" name="Shape 1384"/>
        <p:cNvGrpSpPr/>
        <p:nvPr/>
      </p:nvGrpSpPr>
      <p:grpSpPr>
        <a:xfrm>
          <a:off x="0" y="0"/>
          <a:ext cx="0" cy="0"/>
          <a:chOff x="0" y="0"/>
          <a:chExt cx="0" cy="0"/>
        </a:xfrm>
      </p:grpSpPr>
      <p:sp>
        <p:nvSpPr>
          <p:cNvPr id="1385" name="Google Shape;1385;p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86" name="Google Shape;1386;p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The responses can be collected via Poll Everywhere</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0" name="Shape 1400"/>
        <p:cNvGrpSpPr/>
        <p:nvPr/>
      </p:nvGrpSpPr>
      <p:grpSpPr>
        <a:xfrm>
          <a:off x="0" y="0"/>
          <a:ext cx="0" cy="0"/>
          <a:chOff x="0" y="0"/>
          <a:chExt cx="0" cy="0"/>
        </a:xfrm>
      </p:grpSpPr>
      <p:sp>
        <p:nvSpPr>
          <p:cNvPr id="1401" name="Google Shape;1401;p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02" name="Google Shape;1402;p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Distribution, push</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7" name="Shape 1417"/>
        <p:cNvGrpSpPr/>
        <p:nvPr/>
      </p:nvGrpSpPr>
      <p:grpSpPr>
        <a:xfrm>
          <a:off x="0" y="0"/>
          <a:ext cx="0" cy="0"/>
          <a:chOff x="0" y="0"/>
          <a:chExt cx="0" cy="0"/>
        </a:xfrm>
      </p:grpSpPr>
      <p:sp>
        <p:nvSpPr>
          <p:cNvPr id="1418" name="Google Shape;1418;p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19" name="Google Shape;1419;p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Distribution, push</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4" name="Shape 1434"/>
        <p:cNvGrpSpPr/>
        <p:nvPr/>
      </p:nvGrpSpPr>
      <p:grpSpPr>
        <a:xfrm>
          <a:off x="0" y="0"/>
          <a:ext cx="0" cy="0"/>
          <a:chOff x="0" y="0"/>
          <a:chExt cx="0" cy="0"/>
        </a:xfrm>
      </p:grpSpPr>
      <p:sp>
        <p:nvSpPr>
          <p:cNvPr id="1435" name="Google Shape;1435;p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36" name="Google Shape;1436;p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The responses can be collected via Poll Everywhere</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9" name="Shape 1459"/>
        <p:cNvGrpSpPr/>
        <p:nvPr/>
      </p:nvGrpSpPr>
      <p:grpSpPr>
        <a:xfrm>
          <a:off x="0" y="0"/>
          <a:ext cx="0" cy="0"/>
          <a:chOff x="0" y="0"/>
          <a:chExt cx="0" cy="0"/>
        </a:xfrm>
      </p:grpSpPr>
      <p:sp>
        <p:nvSpPr>
          <p:cNvPr id="1460" name="Google Shape;1460;p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1" name="Google Shape;1461;p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The responses can be collected via Poll Everywhere</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6" name="Shape 1476"/>
        <p:cNvGrpSpPr/>
        <p:nvPr/>
      </p:nvGrpSpPr>
      <p:grpSpPr>
        <a:xfrm>
          <a:off x="0" y="0"/>
          <a:ext cx="0" cy="0"/>
          <a:chOff x="0" y="0"/>
          <a:chExt cx="0" cy="0"/>
        </a:xfrm>
      </p:grpSpPr>
      <p:sp>
        <p:nvSpPr>
          <p:cNvPr id="1477" name="Google Shape;1477;p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78" name="Google Shape;1478;p8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The responses can be collected via Poll Everywhere</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3" name="Shape 1493"/>
        <p:cNvGrpSpPr/>
        <p:nvPr/>
      </p:nvGrpSpPr>
      <p:grpSpPr>
        <a:xfrm>
          <a:off x="0" y="0"/>
          <a:ext cx="0" cy="0"/>
          <a:chOff x="0" y="0"/>
          <a:chExt cx="0" cy="0"/>
        </a:xfrm>
      </p:grpSpPr>
      <p:sp>
        <p:nvSpPr>
          <p:cNvPr id="1494" name="Google Shape;1494;p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95" name="Google Shape;1495;p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The responses can be collected via Poll Everywhere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9" name="Google Shape;209;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2" name="Shape 1512"/>
        <p:cNvGrpSpPr/>
        <p:nvPr/>
      </p:nvGrpSpPr>
      <p:grpSpPr>
        <a:xfrm>
          <a:off x="0" y="0"/>
          <a:ext cx="0" cy="0"/>
          <a:chOff x="0" y="0"/>
          <a:chExt cx="0" cy="0"/>
        </a:xfrm>
      </p:grpSpPr>
      <p:sp>
        <p:nvSpPr>
          <p:cNvPr id="1513" name="Google Shape;1513;p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14" name="Google Shape;1514;p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The responses can be collected via Poll Everywhere</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0" name="Shape 1570"/>
        <p:cNvGrpSpPr/>
        <p:nvPr/>
      </p:nvGrpSpPr>
      <p:grpSpPr>
        <a:xfrm>
          <a:off x="0" y="0"/>
          <a:ext cx="0" cy="0"/>
          <a:chOff x="0" y="0"/>
          <a:chExt cx="0" cy="0"/>
        </a:xfrm>
      </p:grpSpPr>
      <p:sp>
        <p:nvSpPr>
          <p:cNvPr id="1571" name="Google Shape;1571;p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72" name="Google Shape;1572;p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Distribution, push</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7" name="Shape 1587"/>
        <p:cNvGrpSpPr/>
        <p:nvPr/>
      </p:nvGrpSpPr>
      <p:grpSpPr>
        <a:xfrm>
          <a:off x="0" y="0"/>
          <a:ext cx="0" cy="0"/>
          <a:chOff x="0" y="0"/>
          <a:chExt cx="0" cy="0"/>
        </a:xfrm>
      </p:grpSpPr>
      <p:sp>
        <p:nvSpPr>
          <p:cNvPr id="1588" name="Google Shape;1588;p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89" name="Google Shape;1589;p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Distribution, push</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5" name="Shape 1605"/>
        <p:cNvGrpSpPr/>
        <p:nvPr/>
      </p:nvGrpSpPr>
      <p:grpSpPr>
        <a:xfrm>
          <a:off x="0" y="0"/>
          <a:ext cx="0" cy="0"/>
          <a:chOff x="0" y="0"/>
          <a:chExt cx="0" cy="0"/>
        </a:xfrm>
      </p:grpSpPr>
      <p:sp>
        <p:nvSpPr>
          <p:cNvPr id="1606" name="Google Shape;1606;p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7" name="Google Shape;1607;p8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Distribution, push</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1" name="Shape 1621"/>
        <p:cNvGrpSpPr/>
        <p:nvPr/>
      </p:nvGrpSpPr>
      <p:grpSpPr>
        <a:xfrm>
          <a:off x="0" y="0"/>
          <a:ext cx="0" cy="0"/>
          <a:chOff x="0" y="0"/>
          <a:chExt cx="0" cy="0"/>
        </a:xfrm>
      </p:grpSpPr>
      <p:sp>
        <p:nvSpPr>
          <p:cNvPr id="1622" name="Google Shape;1622;p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3" name="Google Shape;1623;p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Distribution, push</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6" name="Shape 1676"/>
        <p:cNvGrpSpPr/>
        <p:nvPr/>
      </p:nvGrpSpPr>
      <p:grpSpPr>
        <a:xfrm>
          <a:off x="0" y="0"/>
          <a:ext cx="0" cy="0"/>
          <a:chOff x="0" y="0"/>
          <a:chExt cx="0" cy="0"/>
        </a:xfrm>
      </p:grpSpPr>
      <p:sp>
        <p:nvSpPr>
          <p:cNvPr id="1677" name="Google Shape;1677;p8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8" name="Google Shape;1678;p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Distribution, push</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2" name="Shape 1692"/>
        <p:cNvGrpSpPr/>
        <p:nvPr/>
      </p:nvGrpSpPr>
      <p:grpSpPr>
        <a:xfrm>
          <a:off x="0" y="0"/>
          <a:ext cx="0" cy="0"/>
          <a:chOff x="0" y="0"/>
          <a:chExt cx="0" cy="0"/>
        </a:xfrm>
      </p:grpSpPr>
      <p:sp>
        <p:nvSpPr>
          <p:cNvPr id="1693" name="Google Shape;1693;p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94" name="Google Shape;1694;p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Distribution, push</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9" name="Shape 1709"/>
        <p:cNvGrpSpPr/>
        <p:nvPr/>
      </p:nvGrpSpPr>
      <p:grpSpPr>
        <a:xfrm>
          <a:off x="0" y="0"/>
          <a:ext cx="0" cy="0"/>
          <a:chOff x="0" y="0"/>
          <a:chExt cx="0" cy="0"/>
        </a:xfrm>
      </p:grpSpPr>
      <p:sp>
        <p:nvSpPr>
          <p:cNvPr id="1710" name="Google Shape;1710;p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11" name="Google Shape;1711;p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Distribution, push</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7" name="Shape 1727"/>
        <p:cNvGrpSpPr/>
        <p:nvPr/>
      </p:nvGrpSpPr>
      <p:grpSpPr>
        <a:xfrm>
          <a:off x="0" y="0"/>
          <a:ext cx="0" cy="0"/>
          <a:chOff x="0" y="0"/>
          <a:chExt cx="0" cy="0"/>
        </a:xfrm>
      </p:grpSpPr>
      <p:sp>
        <p:nvSpPr>
          <p:cNvPr id="1728" name="Google Shape;1728;p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29" name="Google Shape;1729;p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Distribution, push</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3" name="Shape 1743"/>
        <p:cNvGrpSpPr/>
        <p:nvPr/>
      </p:nvGrpSpPr>
      <p:grpSpPr>
        <a:xfrm>
          <a:off x="0" y="0"/>
          <a:ext cx="0" cy="0"/>
          <a:chOff x="0" y="0"/>
          <a:chExt cx="0" cy="0"/>
        </a:xfrm>
      </p:grpSpPr>
      <p:sp>
        <p:nvSpPr>
          <p:cNvPr id="1744" name="Google Shape;1744;p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45" name="Google Shape;1745;p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Distribution, push</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6" name="Google Shape;226;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9" name="Shape 1759"/>
        <p:cNvGrpSpPr/>
        <p:nvPr/>
      </p:nvGrpSpPr>
      <p:grpSpPr>
        <a:xfrm>
          <a:off x="0" y="0"/>
          <a:ext cx="0" cy="0"/>
          <a:chOff x="0" y="0"/>
          <a:chExt cx="0" cy="0"/>
        </a:xfrm>
      </p:grpSpPr>
      <p:sp>
        <p:nvSpPr>
          <p:cNvPr id="1760" name="Google Shape;1760;p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61" name="Google Shape;1761;p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Distribution, push</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5" name="Shape 1775"/>
        <p:cNvGrpSpPr/>
        <p:nvPr/>
      </p:nvGrpSpPr>
      <p:grpSpPr>
        <a:xfrm>
          <a:off x="0" y="0"/>
          <a:ext cx="0" cy="0"/>
          <a:chOff x="0" y="0"/>
          <a:chExt cx="0" cy="0"/>
        </a:xfrm>
      </p:grpSpPr>
      <p:sp>
        <p:nvSpPr>
          <p:cNvPr id="1776" name="Google Shape;1776;p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77" name="Google Shape;1777;p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Distribution, push</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1" name="Shape 1791"/>
        <p:cNvGrpSpPr/>
        <p:nvPr/>
      </p:nvGrpSpPr>
      <p:grpSpPr>
        <a:xfrm>
          <a:off x="0" y="0"/>
          <a:ext cx="0" cy="0"/>
          <a:chOff x="0" y="0"/>
          <a:chExt cx="0" cy="0"/>
        </a:xfrm>
      </p:grpSpPr>
      <p:sp>
        <p:nvSpPr>
          <p:cNvPr id="1792" name="Google Shape;1792;p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3" name="Google Shape;1793;p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Distribution, push</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7" name="Shape 1807"/>
        <p:cNvGrpSpPr/>
        <p:nvPr/>
      </p:nvGrpSpPr>
      <p:grpSpPr>
        <a:xfrm>
          <a:off x="0" y="0"/>
          <a:ext cx="0" cy="0"/>
          <a:chOff x="0" y="0"/>
          <a:chExt cx="0" cy="0"/>
        </a:xfrm>
      </p:grpSpPr>
      <p:sp>
        <p:nvSpPr>
          <p:cNvPr id="1808" name="Google Shape;1808;p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09" name="Google Shape;1809;p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Distribution, push</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3" name="Google Shape;243;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0" name="Google Shape;260;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new">
  <p:cSld name="Slide new">
    <p:spTree>
      <p:nvGrpSpPr>
        <p:cNvPr id="80" name="Shape 80"/>
        <p:cNvGrpSpPr/>
        <p:nvPr/>
      </p:nvGrpSpPr>
      <p:grpSpPr>
        <a:xfrm>
          <a:off x="0" y="0"/>
          <a:ext cx="0" cy="0"/>
          <a:chOff x="0" y="0"/>
          <a:chExt cx="0" cy="0"/>
        </a:xfrm>
      </p:grpSpPr>
      <p:sp>
        <p:nvSpPr>
          <p:cNvPr id="81" name="Google Shape;81;p98"/>
          <p:cNvSpPr/>
          <p:nvPr/>
        </p:nvSpPr>
        <p:spPr>
          <a:xfrm>
            <a:off x="0" y="1614525"/>
            <a:ext cx="18288000" cy="8185349"/>
          </a:xfrm>
          <a:prstGeom prst="rect">
            <a:avLst/>
          </a:prstGeom>
          <a:solidFill>
            <a:srgbClr val="005575">
              <a:alpha val="901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707"/>
              <a:buFont typeface="Arial"/>
              <a:buNone/>
            </a:pPr>
            <a:r>
              <a:t/>
            </a:r>
            <a:endParaRPr b="0" i="0" sz="2707" u="none" cap="none" strike="noStrike">
              <a:solidFill>
                <a:schemeClr val="lt1"/>
              </a:solidFill>
              <a:latin typeface="Arial"/>
              <a:ea typeface="Arial"/>
              <a:cs typeface="Arial"/>
              <a:sym typeface="Arial"/>
            </a:endParaRPr>
          </a:p>
        </p:txBody>
      </p:sp>
      <p:sp>
        <p:nvSpPr>
          <p:cNvPr id="82" name="Google Shape;82;p9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98"/>
          <p:cNvSpPr txBox="1"/>
          <p:nvPr>
            <p:ph idx="1" type="body"/>
          </p:nvPr>
        </p:nvSpPr>
        <p:spPr>
          <a:xfrm>
            <a:off x="0" y="1807872"/>
            <a:ext cx="18288000" cy="7992000"/>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SzPts val="3200"/>
              <a:buChar char="•"/>
              <a:defRPr u="none">
                <a:latin typeface="Arial"/>
                <a:ea typeface="Arial"/>
                <a:cs typeface="Arial"/>
                <a:sym typeface="Arial"/>
              </a:defRPr>
            </a:lvl1pPr>
            <a:lvl2pPr indent="-406400" lvl="1" marL="914400" algn="l">
              <a:lnSpc>
                <a:spcPct val="100000"/>
              </a:lnSpc>
              <a:spcBef>
                <a:spcPts val="560"/>
              </a:spcBef>
              <a:spcAft>
                <a:spcPts val="0"/>
              </a:spcAft>
              <a:buSzPts val="2800"/>
              <a:buChar char="–"/>
              <a:defRPr sz="3600"/>
            </a:lvl2pPr>
            <a:lvl3pPr indent="-381000" lvl="2" marL="1371600" algn="l">
              <a:lnSpc>
                <a:spcPct val="100000"/>
              </a:lnSpc>
              <a:spcBef>
                <a:spcPts val="480"/>
              </a:spcBef>
              <a:spcAft>
                <a:spcPts val="0"/>
              </a:spcAft>
              <a:buSzPts val="24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84" name="Google Shape;84;p9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white">
  <p:cSld name="Slide, white">
    <p:spTree>
      <p:nvGrpSpPr>
        <p:cNvPr id="85" name="Shape 85"/>
        <p:cNvGrpSpPr/>
        <p:nvPr/>
      </p:nvGrpSpPr>
      <p:grpSpPr>
        <a:xfrm>
          <a:off x="0" y="0"/>
          <a:ext cx="0" cy="0"/>
          <a:chOff x="0" y="0"/>
          <a:chExt cx="0" cy="0"/>
        </a:xfrm>
      </p:grpSpPr>
      <p:sp>
        <p:nvSpPr>
          <p:cNvPr id="86" name="Google Shape;86;p9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99"/>
          <p:cNvSpPr txBox="1"/>
          <p:nvPr>
            <p:ph idx="1" type="body"/>
          </p:nvPr>
        </p:nvSpPr>
        <p:spPr>
          <a:xfrm>
            <a:off x="0" y="1807872"/>
            <a:ext cx="18288000" cy="7992000"/>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SzPts val="3200"/>
              <a:buChar char="•"/>
              <a:defRPr u="none">
                <a:latin typeface="Arial"/>
                <a:ea typeface="Arial"/>
                <a:cs typeface="Arial"/>
                <a:sym typeface="Arial"/>
              </a:defRPr>
            </a:lvl1pPr>
            <a:lvl2pPr indent="-406400" lvl="1" marL="914400" algn="l">
              <a:lnSpc>
                <a:spcPct val="100000"/>
              </a:lnSpc>
              <a:spcBef>
                <a:spcPts val="560"/>
              </a:spcBef>
              <a:spcAft>
                <a:spcPts val="0"/>
              </a:spcAft>
              <a:buSzPts val="2800"/>
              <a:buChar char="–"/>
              <a:defRPr sz="3600"/>
            </a:lvl2pPr>
            <a:lvl3pPr indent="-381000" lvl="2" marL="1371600" algn="l">
              <a:lnSpc>
                <a:spcPct val="100000"/>
              </a:lnSpc>
              <a:spcBef>
                <a:spcPts val="480"/>
              </a:spcBef>
              <a:spcAft>
                <a:spcPts val="0"/>
              </a:spcAft>
              <a:buSzPts val="24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88" name="Google Shape;88;p9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1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1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1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1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2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1"/>
          <p:cNvSpPr/>
          <p:nvPr>
            <p:ph idx="2" type="pic"/>
          </p:nvPr>
        </p:nvSpPr>
        <p:spPr>
          <a:xfrm>
            <a:off x="1792288" y="612775"/>
            <a:ext cx="5486400" cy="4114800"/>
          </a:xfrm>
          <a:prstGeom prst="rect">
            <a:avLst/>
          </a:prstGeom>
          <a:noFill/>
          <a:ln>
            <a:noFill/>
          </a:ln>
        </p:spPr>
      </p:sp>
      <p:sp>
        <p:nvSpPr>
          <p:cNvPr id="64" name="Google Shape;64;p2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jpg"/><Relationship Id="rId4" Type="http://schemas.openxmlformats.org/officeDocument/2006/relationships/image" Target="../media/image7.png"/><Relationship Id="rId9" Type="http://schemas.openxmlformats.org/officeDocument/2006/relationships/image" Target="../media/image1.png"/><Relationship Id="rId5" Type="http://schemas.openxmlformats.org/officeDocument/2006/relationships/image" Target="../media/image4.png"/><Relationship Id="rId6" Type="http://schemas.openxmlformats.org/officeDocument/2006/relationships/image" Target="../media/image14.png"/><Relationship Id="rId7" Type="http://schemas.openxmlformats.org/officeDocument/2006/relationships/image" Target="../media/image3.png"/><Relationship Id="rId8"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17.png"/><Relationship Id="rId5" Type="http://schemas.openxmlformats.org/officeDocument/2006/relationships/image" Target="../media/image19.png"/><Relationship Id="rId6" Type="http://schemas.openxmlformats.org/officeDocument/2006/relationships/image" Target="../media/image3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4.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25.png"/><Relationship Id="rId9" Type="http://schemas.openxmlformats.org/officeDocument/2006/relationships/image" Target="../media/image24.png"/><Relationship Id="rId5" Type="http://schemas.openxmlformats.org/officeDocument/2006/relationships/image" Target="../media/image30.png"/><Relationship Id="rId6" Type="http://schemas.openxmlformats.org/officeDocument/2006/relationships/image" Target="../media/image12.png"/><Relationship Id="rId7" Type="http://schemas.openxmlformats.org/officeDocument/2006/relationships/image" Target="../media/image23.png"/><Relationship Id="rId8" Type="http://schemas.openxmlformats.org/officeDocument/2006/relationships/image" Target="../media/image3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0.jpg"/><Relationship Id="rId4"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3.png"/><Relationship Id="rId7" Type="http://schemas.openxmlformats.org/officeDocument/2006/relationships/image" Target="../media/image11.png"/><Relationship Id="rId8"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11.png"/><Relationship Id="rId6" Type="http://schemas.openxmlformats.org/officeDocument/2006/relationships/image" Target="../media/image16.png"/><Relationship Id="rId7"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4.png"/><Relationship Id="rId4" Type="http://schemas.openxmlformats.org/officeDocument/2006/relationships/image" Target="../media/image25.png"/><Relationship Id="rId5" Type="http://schemas.openxmlformats.org/officeDocument/2006/relationships/image" Target="../media/image30.png"/><Relationship Id="rId6" Type="http://schemas.openxmlformats.org/officeDocument/2006/relationships/image" Target="../media/image12.png"/><Relationship Id="rId7"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11.png"/><Relationship Id="rId6" Type="http://schemas.openxmlformats.org/officeDocument/2006/relationships/image" Target="../media/image16.png"/><Relationship Id="rId7" Type="http://schemas.openxmlformats.org/officeDocument/2006/relationships/image" Target="../media/image1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4.png"/><Relationship Id="rId4" Type="http://schemas.openxmlformats.org/officeDocument/2006/relationships/image" Target="../media/image26.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png"/><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11.png"/><Relationship Id="rId6" Type="http://schemas.openxmlformats.org/officeDocument/2006/relationships/image" Target="../media/image16.png"/><Relationship Id="rId7" Type="http://schemas.openxmlformats.org/officeDocument/2006/relationships/image" Target="../media/image1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4.png"/><Relationship Id="rId4" Type="http://schemas.openxmlformats.org/officeDocument/2006/relationships/image" Target="../media/image44.png"/><Relationship Id="rId5" Type="http://schemas.openxmlformats.org/officeDocument/2006/relationships/image" Target="../media/image3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11.png"/><Relationship Id="rId6" Type="http://schemas.openxmlformats.org/officeDocument/2006/relationships/image" Target="../media/image16.png"/><Relationship Id="rId7" Type="http://schemas.openxmlformats.org/officeDocument/2006/relationships/image" Target="../media/image1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20.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4.png"/><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4.png"/><Relationship Id="rId4" Type="http://schemas.openxmlformats.org/officeDocument/2006/relationships/image" Target="../media/image25.png"/><Relationship Id="rId5" Type="http://schemas.openxmlformats.org/officeDocument/2006/relationships/image" Target="../media/image30.png"/><Relationship Id="rId6" Type="http://schemas.openxmlformats.org/officeDocument/2006/relationships/image" Target="../media/image38.png"/><Relationship Id="rId7" Type="http://schemas.openxmlformats.org/officeDocument/2006/relationships/image" Target="../media/image12.png"/><Relationship Id="rId8" Type="http://schemas.openxmlformats.org/officeDocument/2006/relationships/image" Target="../media/image2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4.png"/><Relationship Id="rId4" Type="http://schemas.openxmlformats.org/officeDocument/2006/relationships/image" Target="../media/image5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11.png"/><Relationship Id="rId6" Type="http://schemas.openxmlformats.org/officeDocument/2006/relationships/image" Target="../media/image16.png"/><Relationship Id="rId7" Type="http://schemas.openxmlformats.org/officeDocument/2006/relationships/image" Target="../media/image1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4.png"/><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4.png"/><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34.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4.png"/><Relationship Id="rId4" Type="http://schemas.openxmlformats.org/officeDocument/2006/relationships/image" Target="../media/image48.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4.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4.png"/><Relationship Id="rId4" Type="http://schemas.openxmlformats.org/officeDocument/2006/relationships/image" Target="../media/image41.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4.png"/><Relationship Id="rId4" Type="http://schemas.openxmlformats.org/officeDocument/2006/relationships/image" Target="../media/image41.png"/><Relationship Id="rId5" Type="http://schemas.openxmlformats.org/officeDocument/2006/relationships/image" Target="../media/image4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32.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4.png"/><Relationship Id="rId4" Type="http://schemas.openxmlformats.org/officeDocument/2006/relationships/image" Target="../media/image3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4.png"/><Relationship Id="rId4" Type="http://schemas.openxmlformats.org/officeDocument/2006/relationships/image" Target="../media/image42.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4.png"/><Relationship Id="rId4" Type="http://schemas.openxmlformats.org/officeDocument/2006/relationships/image" Target="../media/image49.jpg"/><Relationship Id="rId5" Type="http://schemas.openxmlformats.org/officeDocument/2006/relationships/image" Target="../media/image45.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4.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22.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4.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4.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4" name="Google Shape;94;p1"/>
          <p:cNvSpPr/>
          <p:nvPr/>
        </p:nvSpPr>
        <p:spPr>
          <a:xfrm>
            <a:off x="-5920638" y="-3739844"/>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5" name="Google Shape;95;p1"/>
          <p:cNvGrpSpPr/>
          <p:nvPr/>
        </p:nvGrpSpPr>
        <p:grpSpPr>
          <a:xfrm>
            <a:off x="1028700" y="6135610"/>
            <a:ext cx="6079466" cy="887472"/>
            <a:chOff x="0" y="-47625"/>
            <a:chExt cx="1381663" cy="240312"/>
          </a:xfrm>
        </p:grpSpPr>
        <p:sp>
          <p:nvSpPr>
            <p:cNvPr id="96" name="Google Shape;96;p1"/>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7" name="Google Shape;97;p1"/>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8" name="Google Shape;98;p1"/>
          <p:cNvGrpSpPr/>
          <p:nvPr/>
        </p:nvGrpSpPr>
        <p:grpSpPr>
          <a:xfrm>
            <a:off x="1028699" y="7080842"/>
            <a:ext cx="6079465" cy="2031090"/>
            <a:chOff x="0" y="-47625"/>
            <a:chExt cx="1063358" cy="232991"/>
          </a:xfrm>
        </p:grpSpPr>
        <p:sp>
          <p:nvSpPr>
            <p:cNvPr id="99" name="Google Shape;99;p1"/>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 name="Google Shape;100;p1"/>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01" name="Google Shape;101;p1"/>
          <p:cNvSpPr/>
          <p:nvPr/>
        </p:nvSpPr>
        <p:spPr>
          <a:xfrm>
            <a:off x="1028700" y="1028700"/>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2" name="Google Shape;102;p1"/>
          <p:cNvSpPr/>
          <p:nvPr/>
        </p:nvSpPr>
        <p:spPr>
          <a:xfrm>
            <a:off x="9703066" y="-3373891"/>
            <a:ext cx="5328592" cy="8256736"/>
          </a:xfrm>
          <a:custGeom>
            <a:rect b="b" l="l" r="r" t="t"/>
            <a:pathLst>
              <a:path extrusionOk="0" h="8256736" w="5328592">
                <a:moveTo>
                  <a:pt x="0" y="0"/>
                </a:moveTo>
                <a:lnTo>
                  <a:pt x="5328591" y="0"/>
                </a:lnTo>
                <a:lnTo>
                  <a:pt x="5328591" y="8256735"/>
                </a:lnTo>
                <a:lnTo>
                  <a:pt x="0" y="8256735"/>
                </a:lnTo>
                <a:lnTo>
                  <a:pt x="0" y="0"/>
                </a:lnTo>
                <a:close/>
              </a:path>
            </a:pathLst>
          </a:custGeom>
          <a:blipFill rotWithShape="1">
            <a:blip r:embed="rId6">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3" name="Google Shape;103;p1"/>
          <p:cNvSpPr/>
          <p:nvPr/>
        </p:nvSpPr>
        <p:spPr>
          <a:xfrm rot="-5400000">
            <a:off x="14465585" y="3076769"/>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6">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 name="Google Shape;104;p1"/>
          <p:cNvSpPr/>
          <p:nvPr/>
        </p:nvSpPr>
        <p:spPr>
          <a:xfrm>
            <a:off x="13238369" y="444593"/>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7">
              <a:alphaModFix/>
            </a:blip>
            <a:stretch>
              <a:fillRect b="0" l="-15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 name="Google Shape;105;p1"/>
          <p:cNvSpPr/>
          <p:nvPr/>
        </p:nvSpPr>
        <p:spPr>
          <a:xfrm>
            <a:off x="7852621" y="8443920"/>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 name="Google Shape;106;p1"/>
          <p:cNvSpPr/>
          <p:nvPr/>
        </p:nvSpPr>
        <p:spPr>
          <a:xfrm>
            <a:off x="12123384" y="8512517"/>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9">
              <a:alphaModFix/>
            </a:blip>
            <a:stretch>
              <a:fillRect b="0" l="0" r="-101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 name="Google Shape;107;p1"/>
          <p:cNvSpPr txBox="1"/>
          <p:nvPr/>
        </p:nvSpPr>
        <p:spPr>
          <a:xfrm>
            <a:off x="1178843" y="4472100"/>
            <a:ext cx="16503900" cy="1354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4400"/>
              <a:buFont typeface="Arial"/>
              <a:buNone/>
            </a:pPr>
            <a:r>
              <a:rPr b="1" i="0" lang="en-US" sz="4400" u="none" cap="none" strike="noStrike">
                <a:solidFill>
                  <a:srgbClr val="0C4DA2"/>
                </a:solidFill>
                <a:latin typeface="Bricolage Grotesque"/>
                <a:ea typeface="Bricolage Grotesque"/>
                <a:cs typeface="Bricolage Grotesque"/>
                <a:sym typeface="Bricolage Grotesque"/>
              </a:rPr>
              <a:t>H</a:t>
            </a:r>
            <a:r>
              <a:rPr b="0" i="0" lang="en-US" sz="4400" u="none" cap="none" strike="noStrike">
                <a:solidFill>
                  <a:srgbClr val="2A2828"/>
                </a:solidFill>
                <a:latin typeface="Bricolage Grotesque"/>
                <a:ea typeface="Bricolage Grotesque"/>
                <a:cs typeface="Bricolage Grotesque"/>
                <a:sym typeface="Bricolage Grotesque"/>
              </a:rPr>
              <a:t>andling </a:t>
            </a:r>
            <a:r>
              <a:rPr b="1" i="0" lang="en-US" sz="4400" u="none" cap="none" strike="noStrike">
                <a:solidFill>
                  <a:srgbClr val="0C4DA2"/>
                </a:solidFill>
                <a:latin typeface="Bricolage Grotesque"/>
                <a:ea typeface="Bricolage Grotesque"/>
                <a:cs typeface="Bricolage Grotesque"/>
                <a:sym typeface="Bricolage Grotesque"/>
              </a:rPr>
              <a:t>I</a:t>
            </a:r>
            <a:r>
              <a:rPr b="0" i="0" lang="en-US" sz="4400" u="none" cap="none" strike="noStrike">
                <a:solidFill>
                  <a:srgbClr val="2A2828"/>
                </a:solidFill>
                <a:latin typeface="Bricolage Grotesque"/>
                <a:ea typeface="Bricolage Grotesque"/>
                <a:cs typeface="Bricolage Grotesque"/>
                <a:sym typeface="Bricolage Grotesque"/>
              </a:rPr>
              <a:t>nformation and Media </a:t>
            </a:r>
            <a:r>
              <a:rPr b="1" i="0" lang="en-US" sz="4400" u="none" cap="none" strike="noStrike">
                <a:solidFill>
                  <a:srgbClr val="0C4DA2"/>
                </a:solidFill>
                <a:latin typeface="Bricolage Grotesque"/>
                <a:ea typeface="Bricolage Grotesque"/>
                <a:cs typeface="Bricolage Grotesque"/>
                <a:sym typeface="Bricolage Grotesque"/>
              </a:rPr>
              <a:t>L</a:t>
            </a:r>
            <a:r>
              <a:rPr b="0" i="0" lang="en-US" sz="4400" u="none" cap="none" strike="noStrike">
                <a:solidFill>
                  <a:srgbClr val="2A2828"/>
                </a:solidFill>
                <a:latin typeface="Bricolage Grotesque"/>
                <a:ea typeface="Bricolage Grotesque"/>
                <a:cs typeface="Bricolage Grotesque"/>
                <a:sym typeface="Bricolage Grotesque"/>
              </a:rPr>
              <a:t>iteracy in the </a:t>
            </a:r>
            <a:r>
              <a:rPr b="1" i="0" lang="en-US" sz="4400" u="none" cap="none" strike="noStrike">
                <a:solidFill>
                  <a:srgbClr val="0C4DA2"/>
                </a:solidFill>
                <a:latin typeface="Bricolage Grotesque"/>
                <a:ea typeface="Bricolage Grotesque"/>
                <a:cs typeface="Bricolage Grotesque"/>
                <a:sym typeface="Bricolage Grotesque"/>
              </a:rPr>
              <a:t>D</a:t>
            </a:r>
            <a:r>
              <a:rPr b="0" i="0" lang="en-US" sz="4400" u="none" cap="none" strike="noStrike">
                <a:solidFill>
                  <a:srgbClr val="2A2828"/>
                </a:solidFill>
                <a:latin typeface="Bricolage Grotesque"/>
                <a:ea typeface="Bricolage Grotesque"/>
                <a:cs typeface="Bricolage Grotesque"/>
                <a:sym typeface="Bricolage Grotesque"/>
              </a:rPr>
              <a:t>igital </a:t>
            </a:r>
            <a:r>
              <a:rPr b="1" i="0" lang="en-US" sz="4400" u="none" cap="none" strike="noStrike">
                <a:solidFill>
                  <a:srgbClr val="0C4DA2"/>
                </a:solidFill>
                <a:latin typeface="Bricolage Grotesque"/>
                <a:ea typeface="Bricolage Grotesque"/>
                <a:cs typeface="Bricolage Grotesque"/>
                <a:sym typeface="Bricolage Grotesque"/>
              </a:rPr>
              <a:t>A</a:t>
            </a:r>
            <a:r>
              <a:rPr b="0" i="0" lang="en-US" sz="4400" u="none" cap="none" strike="noStrike">
                <a:solidFill>
                  <a:srgbClr val="2A2828"/>
                </a:solidFill>
                <a:latin typeface="Bricolage Grotesque"/>
                <a:ea typeface="Bricolage Grotesque"/>
                <a:cs typeface="Bricolage Grotesque"/>
                <a:sym typeface="Bricolage Grotesque"/>
              </a:rPr>
              <a:t>ge-Az információs és médiatudatosság kezelése a digitális korban</a:t>
            </a:r>
            <a:endParaRPr b="0" i="0" sz="4400" u="none" cap="none" strike="noStrike">
              <a:solidFill>
                <a:srgbClr val="000000"/>
              </a:solidFill>
              <a:latin typeface="Arial"/>
              <a:ea typeface="Arial"/>
              <a:cs typeface="Arial"/>
              <a:sym typeface="Arial"/>
            </a:endParaRPr>
          </a:p>
        </p:txBody>
      </p:sp>
      <p:sp>
        <p:nvSpPr>
          <p:cNvPr id="108" name="Google Shape;108;p1"/>
          <p:cNvSpPr txBox="1"/>
          <p:nvPr/>
        </p:nvSpPr>
        <p:spPr>
          <a:xfrm>
            <a:off x="1084826" y="3177950"/>
            <a:ext cx="9324300" cy="1461875"/>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8636"/>
              <a:buFont typeface="Arial"/>
              <a:buNone/>
            </a:pPr>
            <a:r>
              <a:rPr b="1" i="0" lang="en-US" sz="8636" u="none" cap="none" strike="noStrike">
                <a:solidFill>
                  <a:srgbClr val="0C4DA2"/>
                </a:solidFill>
                <a:latin typeface="Bricolage Grotesque"/>
                <a:ea typeface="Bricolage Grotesque"/>
                <a:cs typeface="Bricolage Grotesque"/>
                <a:sym typeface="Bricolage Grotesque"/>
              </a:rPr>
              <a:t>HILDA</a:t>
            </a:r>
            <a:endParaRPr b="0" i="0" sz="1400" u="none" cap="none" strike="noStrike">
              <a:solidFill>
                <a:srgbClr val="0C4DA2"/>
              </a:solidFill>
              <a:latin typeface="Arial"/>
              <a:ea typeface="Arial"/>
              <a:cs typeface="Arial"/>
              <a:sym typeface="Arial"/>
            </a:endParaRPr>
          </a:p>
        </p:txBody>
      </p:sp>
      <p:sp>
        <p:nvSpPr>
          <p:cNvPr id="109" name="Google Shape;109;p1"/>
          <p:cNvSpPr txBox="1"/>
          <p:nvPr/>
        </p:nvSpPr>
        <p:spPr>
          <a:xfrm>
            <a:off x="1345549" y="6429050"/>
            <a:ext cx="5486572" cy="508344"/>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US" sz="2202" u="none" cap="none" strike="noStrike">
                <a:solidFill>
                  <a:srgbClr val="FFFFFF"/>
                </a:solidFill>
                <a:latin typeface="Bricolage Grotesque"/>
                <a:ea typeface="Bricolage Grotesque"/>
                <a:cs typeface="Bricolage Grotesque"/>
                <a:sym typeface="Bricolage Grotesque"/>
              </a:rPr>
              <a:t>An outcome of the EU DRONE Project</a:t>
            </a:r>
            <a:endParaRPr b="0" i="0" sz="1400" u="none" cap="none" strike="noStrike">
              <a:solidFill>
                <a:srgbClr val="000000"/>
              </a:solidFill>
              <a:latin typeface="Arial"/>
              <a:ea typeface="Arial"/>
              <a:cs typeface="Arial"/>
              <a:sym typeface="Arial"/>
            </a:endParaRPr>
          </a:p>
        </p:txBody>
      </p:sp>
      <p:sp>
        <p:nvSpPr>
          <p:cNvPr id="110" name="Google Shape;110;p1"/>
          <p:cNvSpPr txBox="1"/>
          <p:nvPr/>
        </p:nvSpPr>
        <p:spPr>
          <a:xfrm>
            <a:off x="1084814" y="8909200"/>
            <a:ext cx="3455400" cy="475200"/>
          </a:xfrm>
          <a:prstGeom prst="rect">
            <a:avLst/>
          </a:prstGeom>
          <a:noFill/>
          <a:ln>
            <a:noFill/>
          </a:ln>
        </p:spPr>
        <p:txBody>
          <a:bodyPr anchorCtr="0" anchor="t" bIns="0" lIns="0" spcFirstLastPara="1" rIns="0" wrap="square" tIns="0">
            <a:spAutoFit/>
          </a:bodyPr>
          <a:lstStyle/>
          <a:p>
            <a:pPr indent="0" lvl="0" marL="0" marR="0" rtl="0" algn="l">
              <a:lnSpc>
                <a:spcPct val="150032"/>
              </a:lnSpc>
              <a:spcBef>
                <a:spcPts val="0"/>
              </a:spcBef>
              <a:spcAft>
                <a:spcPts val="0"/>
              </a:spcAft>
              <a:buClr>
                <a:srgbClr val="000000"/>
              </a:buClr>
              <a:buSzPts val="3088"/>
              <a:buFont typeface="Arial"/>
              <a:buNone/>
            </a:pPr>
            <a:r>
              <a:rPr b="1" lang="en-US" sz="3088">
                <a:solidFill>
                  <a:srgbClr val="0C4DA2"/>
                </a:solidFill>
                <a:latin typeface="Bricolage Grotesque"/>
                <a:ea typeface="Bricolage Grotesque"/>
                <a:cs typeface="Bricolage Grotesque"/>
                <a:sym typeface="Bricolage Grotesque"/>
              </a:rPr>
              <a:t>Előadó</a:t>
            </a:r>
            <a:r>
              <a:rPr b="1" i="0" lang="en-US" sz="3088" u="none" cap="none" strike="noStrike">
                <a:solidFill>
                  <a:srgbClr val="0C4DA2"/>
                </a:solidFill>
                <a:latin typeface="Bricolage Grotesque"/>
                <a:ea typeface="Bricolage Grotesque"/>
                <a:cs typeface="Bricolage Grotesque"/>
                <a:sym typeface="Bricolage Grotesque"/>
              </a:rPr>
              <a:t>:</a:t>
            </a:r>
            <a:endParaRPr b="0" i="0" sz="1400" u="none" cap="none" strike="noStrike">
              <a:solidFill>
                <a:srgbClr val="000000"/>
              </a:solidFill>
              <a:latin typeface="Arial"/>
              <a:ea typeface="Arial"/>
              <a:cs typeface="Arial"/>
              <a:sym typeface="Arial"/>
            </a:endParaRPr>
          </a:p>
        </p:txBody>
      </p:sp>
      <p:sp>
        <p:nvSpPr>
          <p:cNvPr id="111" name="Google Shape;111;p1"/>
          <p:cNvSpPr txBox="1"/>
          <p:nvPr/>
        </p:nvSpPr>
        <p:spPr>
          <a:xfrm>
            <a:off x="3916779" y="9023403"/>
            <a:ext cx="2735700" cy="336900"/>
          </a:xfrm>
          <a:prstGeom prst="rect">
            <a:avLst/>
          </a:prstGeom>
          <a:noFill/>
          <a:ln>
            <a:noFill/>
          </a:ln>
        </p:spPr>
        <p:txBody>
          <a:bodyPr anchorCtr="0" anchor="t" bIns="0" lIns="0" spcFirstLastPara="1" rIns="0" wrap="square" tIns="0">
            <a:spAutoFit/>
          </a:bodyPr>
          <a:lstStyle/>
          <a:p>
            <a:pPr indent="0" lvl="0" marL="0" marR="0" rtl="0" algn="l">
              <a:lnSpc>
                <a:spcPct val="149977"/>
              </a:lnSpc>
              <a:spcBef>
                <a:spcPts val="0"/>
              </a:spcBef>
              <a:spcAft>
                <a:spcPts val="0"/>
              </a:spcAft>
              <a:buClr>
                <a:srgbClr val="000000"/>
              </a:buClr>
              <a:buSzPts val="2189"/>
              <a:buFont typeface="Arial"/>
              <a:buNone/>
            </a:pPr>
            <a:r>
              <a:rPr b="0" i="0" lang="en-US" sz="2189" u="none" cap="none" strike="noStrike">
                <a:solidFill>
                  <a:srgbClr val="000000"/>
                </a:solidFill>
                <a:highlight>
                  <a:srgbClr val="FFFF00"/>
                </a:highlight>
                <a:latin typeface="Bricolage Grotesque"/>
                <a:ea typeface="Bricolage Grotesque"/>
                <a:cs typeface="Bricolage Grotesque"/>
                <a:sym typeface="Bricolage Grotesque"/>
              </a:rPr>
              <a:t>T</a:t>
            </a:r>
            <a:r>
              <a:rPr lang="en-US" sz="2189">
                <a:highlight>
                  <a:srgbClr val="FFFF00"/>
                </a:highlight>
                <a:latin typeface="Bricolage Grotesque"/>
                <a:ea typeface="Bricolage Grotesque"/>
                <a:cs typeface="Bricolage Grotesque"/>
                <a:sym typeface="Bricolage Grotesque"/>
              </a:rPr>
              <a:t>tréner</a:t>
            </a:r>
            <a:endParaRPr b="0" i="0" sz="1400" u="none" cap="none" strike="noStrike">
              <a:solidFill>
                <a:srgbClr val="000000"/>
              </a:solidFill>
              <a:highlight>
                <a:srgbClr val="FFFF00"/>
              </a:highlight>
              <a:latin typeface="Arial"/>
              <a:ea typeface="Arial"/>
              <a:cs typeface="Arial"/>
              <a:sym typeface="Arial"/>
            </a:endParaRPr>
          </a:p>
        </p:txBody>
      </p:sp>
      <p:sp>
        <p:nvSpPr>
          <p:cNvPr id="112" name="Google Shape;112;p1"/>
          <p:cNvSpPr txBox="1"/>
          <p:nvPr/>
        </p:nvSpPr>
        <p:spPr>
          <a:xfrm>
            <a:off x="1178862" y="7467229"/>
            <a:ext cx="5929302" cy="147732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DRONE: Teacher &amp; school leaders training to promote Digital liteRacy and combat the spread of disinfOrmation among vulNerable groups of adolEscents</a:t>
            </a:r>
            <a:br>
              <a:rPr b="0" i="0" lang="en-US" sz="1800" u="none" cap="none" strike="noStrike">
                <a:solidFill>
                  <a:srgbClr val="000000"/>
                </a:solidFill>
                <a:latin typeface="Arial"/>
                <a:ea typeface="Arial"/>
                <a:cs typeface="Arial"/>
                <a:sym typeface="Arial"/>
              </a:rPr>
            </a:b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https://mydroneproject.eu/</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3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Digitális média: erőforrás és fenyegetés</a:t>
            </a:r>
            <a:endParaRPr/>
          </a:p>
        </p:txBody>
      </p:sp>
      <p:sp>
        <p:nvSpPr>
          <p:cNvPr id="280" name="Google Shape;280;p3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81" name="Google Shape;281;p31"/>
          <p:cNvGrpSpPr/>
          <p:nvPr/>
        </p:nvGrpSpPr>
        <p:grpSpPr>
          <a:xfrm>
            <a:off x="790770" y="-112458"/>
            <a:ext cx="1427175" cy="786776"/>
            <a:chOff x="0" y="-38100"/>
            <a:chExt cx="373234" cy="205757"/>
          </a:xfrm>
        </p:grpSpPr>
        <p:sp>
          <p:nvSpPr>
            <p:cNvPr id="282" name="Google Shape;282;p3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3" name="Google Shape;283;p3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84" name="Google Shape;284;p31"/>
          <p:cNvGrpSpPr/>
          <p:nvPr/>
        </p:nvGrpSpPr>
        <p:grpSpPr>
          <a:xfrm>
            <a:off x="0" y="-112458"/>
            <a:ext cx="315272" cy="786776"/>
            <a:chOff x="0" y="-38100"/>
            <a:chExt cx="82450" cy="205757"/>
          </a:xfrm>
        </p:grpSpPr>
        <p:sp>
          <p:nvSpPr>
            <p:cNvPr id="285" name="Google Shape;285;p3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6" name="Google Shape;286;p3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87" name="Google Shape;287;p31"/>
          <p:cNvGrpSpPr/>
          <p:nvPr/>
        </p:nvGrpSpPr>
        <p:grpSpPr>
          <a:xfrm>
            <a:off x="0" y="1116904"/>
            <a:ext cx="503883" cy="1931922"/>
            <a:chOff x="0" y="-38100"/>
            <a:chExt cx="131775" cy="505235"/>
          </a:xfrm>
        </p:grpSpPr>
        <p:sp>
          <p:nvSpPr>
            <p:cNvPr id="288" name="Google Shape;288;p3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9" name="Google Shape;289;p3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Immagine che contiene Elementi grafici, simbolo, Carattere, grafica&#10;&#10;Il contenuto generato dall'IA potrebbe non essere corretto." id="290" name="Google Shape;290;p31"/>
          <p:cNvPicPr preferRelativeResize="0"/>
          <p:nvPr/>
        </p:nvPicPr>
        <p:blipFill rotWithShape="1">
          <a:blip r:embed="rId4">
            <a:alphaModFix/>
          </a:blip>
          <a:srcRect b="0" l="0" r="0" t="0"/>
          <a:stretch/>
        </p:blipFill>
        <p:spPr>
          <a:xfrm>
            <a:off x="5696968" y="2963135"/>
            <a:ext cx="6894063" cy="4596042"/>
          </a:xfrm>
          <a:prstGeom prst="rect">
            <a:avLst/>
          </a:prstGeom>
          <a:noFill/>
          <a:ln>
            <a:noFill/>
          </a:ln>
        </p:spPr>
      </p:pic>
      <p:pic>
        <p:nvPicPr>
          <p:cNvPr descr="Immagine che contiene Elementi grafici, schermata, simbolo, logo&#10;&#10;Il contenuto generato dall'IA potrebbe non essere corretto." id="291" name="Google Shape;291;p31"/>
          <p:cNvPicPr preferRelativeResize="0"/>
          <p:nvPr/>
        </p:nvPicPr>
        <p:blipFill rotWithShape="1">
          <a:blip r:embed="rId5">
            <a:alphaModFix/>
          </a:blip>
          <a:srcRect b="0" l="0" r="0" t="0"/>
          <a:stretch/>
        </p:blipFill>
        <p:spPr>
          <a:xfrm>
            <a:off x="1358334" y="3440255"/>
            <a:ext cx="5931056" cy="3954037"/>
          </a:xfrm>
          <a:prstGeom prst="rect">
            <a:avLst/>
          </a:prstGeom>
          <a:noFill/>
          <a:ln>
            <a:noFill/>
          </a:ln>
        </p:spPr>
      </p:pic>
      <p:pic>
        <p:nvPicPr>
          <p:cNvPr descr="Immagine che contiene Elementi grafici, simbolo, logo, grafica&#10;&#10;Il contenuto generato dall'IA potrebbe non essere corretto." id="292" name="Google Shape;292;p31"/>
          <p:cNvPicPr preferRelativeResize="0"/>
          <p:nvPr/>
        </p:nvPicPr>
        <p:blipFill rotWithShape="1">
          <a:blip r:embed="rId6">
            <a:alphaModFix/>
          </a:blip>
          <a:srcRect b="0" l="0" r="0" t="0"/>
          <a:stretch/>
        </p:blipFill>
        <p:spPr>
          <a:xfrm>
            <a:off x="11315789" y="3650059"/>
            <a:ext cx="5301641" cy="3534428"/>
          </a:xfrm>
          <a:prstGeom prst="rect">
            <a:avLst/>
          </a:prstGeom>
          <a:noFill/>
          <a:ln>
            <a:noFill/>
          </a:ln>
        </p:spPr>
      </p:pic>
      <p:sp>
        <p:nvSpPr>
          <p:cNvPr id="293" name="Google Shape;293;p31"/>
          <p:cNvSpPr txBox="1"/>
          <p:nvPr/>
        </p:nvSpPr>
        <p:spPr>
          <a:xfrm>
            <a:off x="9143999" y="9930784"/>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of the icons: https://unevoc.unesco.org/wysd/World+Youth+Skills+Day</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3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Digitális média: erőforrás és fenyegetés</a:t>
            </a:r>
            <a:endParaRPr/>
          </a:p>
        </p:txBody>
      </p:sp>
      <p:sp>
        <p:nvSpPr>
          <p:cNvPr id="299" name="Google Shape;299;p32"/>
          <p:cNvSpPr txBox="1"/>
          <p:nvPr>
            <p:ph idx="1" type="subTitle"/>
          </p:nvPr>
        </p:nvSpPr>
        <p:spPr>
          <a:xfrm>
            <a:off x="1013354" y="2589675"/>
            <a:ext cx="16652700" cy="3376800"/>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Az internetet egykor a demokráciákat erősítő eszköznek tekintették az információkhoz való könnyű hozzáférés biztosításával, ma azonban gyakran a dezinformáció egyik fő katalizátoraként is tekintik, amely veszélyeztetheti a demokráciát.</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Ez aggodalomra ad okot az Európai Közösség számára, mivel veszélyezteti az európai értékeket.</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300" name="Google Shape;300;p3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01" name="Google Shape;301;p32"/>
          <p:cNvGrpSpPr/>
          <p:nvPr/>
        </p:nvGrpSpPr>
        <p:grpSpPr>
          <a:xfrm>
            <a:off x="790770" y="-112458"/>
            <a:ext cx="1427175" cy="786776"/>
            <a:chOff x="0" y="-38100"/>
            <a:chExt cx="373234" cy="205757"/>
          </a:xfrm>
        </p:grpSpPr>
        <p:sp>
          <p:nvSpPr>
            <p:cNvPr id="302" name="Google Shape;302;p3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3" name="Google Shape;303;p3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04" name="Google Shape;304;p32"/>
          <p:cNvGrpSpPr/>
          <p:nvPr/>
        </p:nvGrpSpPr>
        <p:grpSpPr>
          <a:xfrm>
            <a:off x="0" y="-112458"/>
            <a:ext cx="315272" cy="786776"/>
            <a:chOff x="0" y="-38100"/>
            <a:chExt cx="82450" cy="205757"/>
          </a:xfrm>
        </p:grpSpPr>
        <p:sp>
          <p:nvSpPr>
            <p:cNvPr id="305" name="Google Shape;305;p3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6" name="Google Shape;306;p3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07" name="Google Shape;307;p32"/>
          <p:cNvGrpSpPr/>
          <p:nvPr/>
        </p:nvGrpSpPr>
        <p:grpSpPr>
          <a:xfrm>
            <a:off x="0" y="1116904"/>
            <a:ext cx="503883" cy="1931922"/>
            <a:chOff x="0" y="-38100"/>
            <a:chExt cx="131775" cy="505235"/>
          </a:xfrm>
        </p:grpSpPr>
        <p:sp>
          <p:nvSpPr>
            <p:cNvPr id="308" name="Google Shape;308;p3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9" name="Google Shape;309;p3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3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Digitális média: erőforrás és fenyegetés</a:t>
            </a:r>
            <a:endParaRPr/>
          </a:p>
          <a:p>
            <a:pPr indent="0" lvl="0" marL="0" rtl="0" algn="ctr">
              <a:lnSpc>
                <a:spcPct val="100000"/>
              </a:lnSpc>
              <a:spcBef>
                <a:spcPts val="0"/>
              </a:spcBef>
              <a:spcAft>
                <a:spcPts val="0"/>
              </a:spcAft>
              <a:buClr>
                <a:schemeClr val="dk1"/>
              </a:buClr>
              <a:buSzPts val="1800"/>
              <a:buNone/>
            </a:pPr>
            <a:r>
              <a:t/>
            </a:r>
            <a:endParaRPr>
              <a:latin typeface="Bricolage Grotesque"/>
              <a:ea typeface="Bricolage Grotesque"/>
              <a:cs typeface="Bricolage Grotesque"/>
              <a:sym typeface="Bricolage Grotesque"/>
            </a:endParaRPr>
          </a:p>
        </p:txBody>
      </p:sp>
      <p:sp>
        <p:nvSpPr>
          <p:cNvPr id="315" name="Google Shape;315;p33"/>
          <p:cNvSpPr txBox="1"/>
          <p:nvPr>
            <p:ph idx="1" type="subTitle"/>
          </p:nvPr>
        </p:nvSpPr>
        <p:spPr>
          <a:xfrm>
            <a:off x="705975" y="1116900"/>
            <a:ext cx="17582100" cy="3376800"/>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sz="2800">
                <a:solidFill>
                  <a:schemeClr val="dk1"/>
                </a:solidFill>
                <a:latin typeface="Bricolage Grotesque"/>
                <a:ea typeface="Bricolage Grotesque"/>
                <a:cs typeface="Bricolage Grotesque"/>
                <a:sym typeface="Bricolage Grotesque"/>
              </a:rPr>
              <a:t>„A demokrácia, a jogállamiság és az alapvető jogok tiszteletben tartása az EU alapértékei közé tartozik. Ezek az értékek közösek a tagállamokban, és egy olyan társadalom alapját képezik, amelyben a pluralizmus, a megkülönböztetésmentesség, a tolerancia, az igazságosság, a szolidaritás és az egyenlőség érvényesül.</a:t>
            </a:r>
            <a:endParaRPr sz="2800">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t/>
            </a:r>
            <a:endParaRPr sz="2800">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sz="2800">
                <a:solidFill>
                  <a:schemeClr val="dk1"/>
                </a:solidFill>
                <a:latin typeface="Bricolage Grotesque"/>
                <a:ea typeface="Bricolage Grotesque"/>
                <a:cs typeface="Bricolage Grotesque"/>
                <a:sym typeface="Bricolage Grotesque"/>
              </a:rPr>
              <a:t>A polgárok szabadon kifejezhetik véleményüket és kialakíthatják saját véleményüket. Részt vehetnek a demokratikus életben, választhatják politikai képviselőiket, és beleszólhatnak a jövőjükbe egy olyan nyilvános térben, ahol a különböző nézetek kifejezhetők, és a sokszínűség elfogadott.”</a:t>
            </a:r>
            <a:endParaRPr sz="2800">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t/>
            </a:r>
            <a:endParaRPr sz="2800">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sz="2800">
                <a:solidFill>
                  <a:schemeClr val="dk1"/>
                </a:solidFill>
                <a:latin typeface="Bricolage Grotesque"/>
                <a:ea typeface="Bricolage Grotesque"/>
                <a:cs typeface="Bricolage Grotesque"/>
                <a:sym typeface="Bricolage Grotesque"/>
              </a:rPr>
              <a:t>Stratégiai kommunikáció és a külföldi információmanipuláció és beavatkozás elleni küzdelem</a:t>
            </a:r>
            <a:endParaRPr sz="2800">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sz="2800">
              <a:solidFill>
                <a:schemeClr val="dk1"/>
              </a:solidFill>
              <a:latin typeface="Bricolage Grotesque"/>
              <a:ea typeface="Bricolage Grotesque"/>
              <a:cs typeface="Bricolage Grotesque"/>
              <a:sym typeface="Bricolage Grotesque"/>
            </a:endParaRPr>
          </a:p>
        </p:txBody>
      </p:sp>
      <p:sp>
        <p:nvSpPr>
          <p:cNvPr id="316" name="Google Shape;316;p3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17" name="Google Shape;317;p33"/>
          <p:cNvGrpSpPr/>
          <p:nvPr/>
        </p:nvGrpSpPr>
        <p:grpSpPr>
          <a:xfrm>
            <a:off x="790770" y="-112458"/>
            <a:ext cx="1427175" cy="786776"/>
            <a:chOff x="0" y="-38100"/>
            <a:chExt cx="373234" cy="205757"/>
          </a:xfrm>
        </p:grpSpPr>
        <p:sp>
          <p:nvSpPr>
            <p:cNvPr id="318" name="Google Shape;318;p3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9" name="Google Shape;319;p3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20" name="Google Shape;320;p33"/>
          <p:cNvGrpSpPr/>
          <p:nvPr/>
        </p:nvGrpSpPr>
        <p:grpSpPr>
          <a:xfrm>
            <a:off x="0" y="-112458"/>
            <a:ext cx="315272" cy="786776"/>
            <a:chOff x="0" y="-38100"/>
            <a:chExt cx="82450" cy="205757"/>
          </a:xfrm>
        </p:grpSpPr>
        <p:sp>
          <p:nvSpPr>
            <p:cNvPr id="321" name="Google Shape;321;p3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2" name="Google Shape;322;p3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23" name="Google Shape;323;p33"/>
          <p:cNvGrpSpPr/>
          <p:nvPr/>
        </p:nvGrpSpPr>
        <p:grpSpPr>
          <a:xfrm>
            <a:off x="0" y="1116904"/>
            <a:ext cx="503883" cy="1931922"/>
            <a:chOff x="0" y="-38100"/>
            <a:chExt cx="131775" cy="505235"/>
          </a:xfrm>
        </p:grpSpPr>
        <p:sp>
          <p:nvSpPr>
            <p:cNvPr id="324" name="Google Shape;324;p3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5" name="Google Shape;325;p3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326" name="Google Shape;326;p33"/>
          <p:cNvSpPr txBox="1"/>
          <p:nvPr/>
        </p:nvSpPr>
        <p:spPr>
          <a:xfrm>
            <a:off x="9144000" y="9979223"/>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https://commission.europa.eu/topics/countering-information-manipulation_en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3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Digitális média: erőforrás és fenyegetés</a:t>
            </a:r>
            <a:endParaRPr/>
          </a:p>
        </p:txBody>
      </p:sp>
      <p:sp>
        <p:nvSpPr>
          <p:cNvPr id="332" name="Google Shape;332;p34"/>
          <p:cNvSpPr txBox="1"/>
          <p:nvPr>
            <p:ph idx="1" type="subTitle"/>
          </p:nvPr>
        </p:nvSpPr>
        <p:spPr>
          <a:xfrm>
            <a:off x="790775" y="1682175"/>
            <a:ext cx="17497200" cy="3376800"/>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sz="2800">
                <a:solidFill>
                  <a:schemeClr val="dk1"/>
                </a:solidFill>
                <a:latin typeface="Bricolage Grotesque"/>
                <a:ea typeface="Bricolage Grotesque"/>
                <a:cs typeface="Bricolage Grotesque"/>
                <a:sym typeface="Bricolage Grotesque"/>
              </a:rPr>
              <a:t>„[…] az információmanipuláció […] komoly fenyegetést jelent erre. Alááshatja a demokratikus intézményeket és folyamatokat azáltal, hogy megakadályozza az embereket abban, hogy megalapozott döntéseket hozzanak, vagy elriasztja őket a szavazástól. Polarizálhatja a társadalmat azáltal, hogy egymás ellen fordítja a közösségeket.</a:t>
            </a:r>
            <a:endParaRPr sz="2800">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t/>
            </a:r>
            <a:endParaRPr sz="2800">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sz="2800">
                <a:solidFill>
                  <a:schemeClr val="dk1"/>
                </a:solidFill>
                <a:latin typeface="Bricolage Grotesque"/>
                <a:ea typeface="Bricolage Grotesque"/>
                <a:cs typeface="Bricolage Grotesque"/>
                <a:sym typeface="Bricolage Grotesque"/>
              </a:rPr>
              <a:t>Az új technológiák lehetővé tették […] a dezinformáció olyan mértékű és sebességű működtetését és terjesztését, amilyenre korábban nem volt példa.”</a:t>
            </a:r>
            <a:endParaRPr sz="2800">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t/>
            </a:r>
            <a:endParaRPr sz="2800">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sz="2800">
                <a:solidFill>
                  <a:schemeClr val="dk1"/>
                </a:solidFill>
                <a:latin typeface="Bricolage Grotesque"/>
                <a:ea typeface="Bricolage Grotesque"/>
                <a:cs typeface="Bricolage Grotesque"/>
                <a:sym typeface="Bricolage Grotesque"/>
              </a:rPr>
              <a:t>Stratégiai kommunikáció és a külföldi információmanipuláció és beavatkozás elleni küzdelem</a:t>
            </a:r>
            <a:endParaRPr sz="2800">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sz="2800">
              <a:solidFill>
                <a:schemeClr val="dk1"/>
              </a:solidFill>
              <a:latin typeface="Bricolage Grotesque"/>
              <a:ea typeface="Bricolage Grotesque"/>
              <a:cs typeface="Bricolage Grotesque"/>
              <a:sym typeface="Bricolage Grotesque"/>
            </a:endParaRPr>
          </a:p>
        </p:txBody>
      </p:sp>
      <p:sp>
        <p:nvSpPr>
          <p:cNvPr id="333" name="Google Shape;333;p3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34" name="Google Shape;334;p34"/>
          <p:cNvGrpSpPr/>
          <p:nvPr/>
        </p:nvGrpSpPr>
        <p:grpSpPr>
          <a:xfrm>
            <a:off x="790770" y="-112458"/>
            <a:ext cx="1427175" cy="786776"/>
            <a:chOff x="0" y="-38100"/>
            <a:chExt cx="373234" cy="205757"/>
          </a:xfrm>
        </p:grpSpPr>
        <p:sp>
          <p:nvSpPr>
            <p:cNvPr id="335" name="Google Shape;335;p3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6" name="Google Shape;336;p3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37" name="Google Shape;337;p34"/>
          <p:cNvGrpSpPr/>
          <p:nvPr/>
        </p:nvGrpSpPr>
        <p:grpSpPr>
          <a:xfrm>
            <a:off x="0" y="-112458"/>
            <a:ext cx="315272" cy="786776"/>
            <a:chOff x="0" y="-38100"/>
            <a:chExt cx="82450" cy="205757"/>
          </a:xfrm>
        </p:grpSpPr>
        <p:sp>
          <p:nvSpPr>
            <p:cNvPr id="338" name="Google Shape;338;p3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9" name="Google Shape;339;p3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40" name="Google Shape;340;p34"/>
          <p:cNvGrpSpPr/>
          <p:nvPr/>
        </p:nvGrpSpPr>
        <p:grpSpPr>
          <a:xfrm>
            <a:off x="0" y="1116904"/>
            <a:ext cx="503883" cy="1931922"/>
            <a:chOff x="0" y="-38100"/>
            <a:chExt cx="131775" cy="505235"/>
          </a:xfrm>
        </p:grpSpPr>
        <p:sp>
          <p:nvSpPr>
            <p:cNvPr id="341" name="Google Shape;341;p3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2" name="Google Shape;342;p3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343" name="Google Shape;343;p34"/>
          <p:cNvSpPr txBox="1"/>
          <p:nvPr/>
        </p:nvSpPr>
        <p:spPr>
          <a:xfrm>
            <a:off x="9144000" y="9776895"/>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https://commission.europa.eu/topics/countering-information-manipulation_en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3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Digitális média: erőforrás és fenyegetés</a:t>
            </a:r>
            <a:endParaRPr/>
          </a:p>
          <a:p>
            <a:pPr indent="0" lvl="0" marL="0" rtl="0" algn="ctr">
              <a:lnSpc>
                <a:spcPct val="100000"/>
              </a:lnSpc>
              <a:spcBef>
                <a:spcPts val="0"/>
              </a:spcBef>
              <a:spcAft>
                <a:spcPts val="0"/>
              </a:spcAft>
              <a:buClr>
                <a:schemeClr val="dk1"/>
              </a:buClr>
              <a:buSzPts val="1800"/>
              <a:buNone/>
            </a:pPr>
            <a:r>
              <a:t/>
            </a:r>
            <a:endParaRPr>
              <a:latin typeface="Bricolage Grotesque"/>
              <a:ea typeface="Bricolage Grotesque"/>
              <a:cs typeface="Bricolage Grotesque"/>
              <a:sym typeface="Bricolage Grotesque"/>
            </a:endParaRPr>
          </a:p>
        </p:txBody>
      </p:sp>
      <p:sp>
        <p:nvSpPr>
          <p:cNvPr id="349" name="Google Shape;349;p35"/>
          <p:cNvSpPr txBox="1"/>
          <p:nvPr>
            <p:ph idx="1" type="subTitle"/>
          </p:nvPr>
        </p:nvSpPr>
        <p:spPr>
          <a:xfrm>
            <a:off x="1294275" y="1682175"/>
            <a:ext cx="16993800" cy="3376800"/>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sz="2800">
                <a:solidFill>
                  <a:schemeClr val="dk1"/>
                </a:solidFill>
                <a:latin typeface="Bricolage Grotesque"/>
                <a:ea typeface="Bricolage Grotesque"/>
                <a:cs typeface="Bricolage Grotesque"/>
                <a:sym typeface="Bricolage Grotesque"/>
              </a:rPr>
              <a:t>„A dezinformációnak messzemenő következményei vannak az emberi jogokra és a demokratikus normákra világszerte. Veszélyezteti a gondolatszabadságot, a magánélethez való jogot és a demokratikus részvételhez való jogot, valamint számos gazdasági, társadalmi és kulturális jogot veszélyeztet. Csökkenti a demokratikus minőség tágabb mutatóit is, megingatva a polgárok hitét a demokratikus intézményekben, nemcsak a szabad és tisztességes választások torzításával, hanem a digitális erőszak és elnyomás szításával is.”</a:t>
            </a:r>
            <a:endParaRPr sz="2800">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t/>
            </a:r>
            <a:endParaRPr sz="2800">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sz="2800">
                <a:solidFill>
                  <a:schemeClr val="dk1"/>
                </a:solidFill>
                <a:latin typeface="Bricolage Grotesque"/>
                <a:ea typeface="Bricolage Grotesque"/>
                <a:cs typeface="Bricolage Grotesque"/>
                <a:sym typeface="Bricolage Grotesque"/>
              </a:rPr>
              <a:t>A dezinformáció hatása a demokratikus folyamatokra és az emberi jogokra a világban</a:t>
            </a:r>
            <a:endParaRPr sz="2800">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sz="2800">
              <a:solidFill>
                <a:schemeClr val="dk1"/>
              </a:solidFill>
              <a:latin typeface="Bricolage Grotesque"/>
              <a:ea typeface="Bricolage Grotesque"/>
              <a:cs typeface="Bricolage Grotesque"/>
              <a:sym typeface="Bricolage Grotesque"/>
            </a:endParaRPr>
          </a:p>
        </p:txBody>
      </p:sp>
      <p:sp>
        <p:nvSpPr>
          <p:cNvPr id="350" name="Google Shape;350;p3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51" name="Google Shape;351;p35"/>
          <p:cNvGrpSpPr/>
          <p:nvPr/>
        </p:nvGrpSpPr>
        <p:grpSpPr>
          <a:xfrm>
            <a:off x="790770" y="-112458"/>
            <a:ext cx="1427175" cy="786776"/>
            <a:chOff x="0" y="-38100"/>
            <a:chExt cx="373234" cy="205757"/>
          </a:xfrm>
        </p:grpSpPr>
        <p:sp>
          <p:nvSpPr>
            <p:cNvPr id="352" name="Google Shape;352;p3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3" name="Google Shape;353;p3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54" name="Google Shape;354;p35"/>
          <p:cNvGrpSpPr/>
          <p:nvPr/>
        </p:nvGrpSpPr>
        <p:grpSpPr>
          <a:xfrm>
            <a:off x="0" y="-112458"/>
            <a:ext cx="315272" cy="786776"/>
            <a:chOff x="0" y="-38100"/>
            <a:chExt cx="82450" cy="205757"/>
          </a:xfrm>
        </p:grpSpPr>
        <p:sp>
          <p:nvSpPr>
            <p:cNvPr id="355" name="Google Shape;355;p3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6" name="Google Shape;356;p3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57" name="Google Shape;357;p35"/>
          <p:cNvGrpSpPr/>
          <p:nvPr/>
        </p:nvGrpSpPr>
        <p:grpSpPr>
          <a:xfrm>
            <a:off x="0" y="1116904"/>
            <a:ext cx="503883" cy="1931922"/>
            <a:chOff x="0" y="-38100"/>
            <a:chExt cx="131775" cy="505235"/>
          </a:xfrm>
        </p:grpSpPr>
        <p:sp>
          <p:nvSpPr>
            <p:cNvPr id="358" name="Google Shape;358;p3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9" name="Google Shape;359;p3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360" name="Google Shape;360;p35"/>
          <p:cNvSpPr txBox="1"/>
          <p:nvPr/>
        </p:nvSpPr>
        <p:spPr>
          <a:xfrm>
            <a:off x="9144000" y="9930784"/>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https://www.europarl.europa.eu/RegData/etudes/STUD/2021/653635/EXPO_STU(2021)653635_EN.pdf</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3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IInformációs és médiatudatosság</a:t>
            </a:r>
            <a:endParaRPr/>
          </a:p>
        </p:txBody>
      </p:sp>
      <p:sp>
        <p:nvSpPr>
          <p:cNvPr id="366" name="Google Shape;366;p3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67" name="Google Shape;367;p36"/>
          <p:cNvGrpSpPr/>
          <p:nvPr/>
        </p:nvGrpSpPr>
        <p:grpSpPr>
          <a:xfrm>
            <a:off x="790770" y="-112458"/>
            <a:ext cx="1427175" cy="786776"/>
            <a:chOff x="0" y="-38100"/>
            <a:chExt cx="373234" cy="205757"/>
          </a:xfrm>
        </p:grpSpPr>
        <p:sp>
          <p:nvSpPr>
            <p:cNvPr id="368" name="Google Shape;368;p3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9" name="Google Shape;369;p3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0" name="Google Shape;370;p36"/>
          <p:cNvGrpSpPr/>
          <p:nvPr/>
        </p:nvGrpSpPr>
        <p:grpSpPr>
          <a:xfrm>
            <a:off x="0" y="-112458"/>
            <a:ext cx="315272" cy="786776"/>
            <a:chOff x="0" y="-38100"/>
            <a:chExt cx="82450" cy="205757"/>
          </a:xfrm>
        </p:grpSpPr>
        <p:sp>
          <p:nvSpPr>
            <p:cNvPr id="371" name="Google Shape;371;p3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2" name="Google Shape;372;p3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3" name="Google Shape;373;p36"/>
          <p:cNvGrpSpPr/>
          <p:nvPr/>
        </p:nvGrpSpPr>
        <p:grpSpPr>
          <a:xfrm>
            <a:off x="0" y="1116904"/>
            <a:ext cx="503883" cy="1931922"/>
            <a:chOff x="0" y="-38100"/>
            <a:chExt cx="131775" cy="505235"/>
          </a:xfrm>
        </p:grpSpPr>
        <p:sp>
          <p:nvSpPr>
            <p:cNvPr id="374" name="Google Shape;374;p3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5" name="Google Shape;375;p3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376" name="Google Shape;376;p36"/>
          <p:cNvSpPr txBox="1"/>
          <p:nvPr/>
        </p:nvSpPr>
        <p:spPr>
          <a:xfrm>
            <a:off x="9144000" y="9930784"/>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https://all-digital.org/resources/handbook-on-media-literacy/</a:t>
            </a:r>
            <a:endParaRPr b="0" i="0" sz="1400" u="none" cap="none" strike="noStrike">
              <a:solidFill>
                <a:srgbClr val="000000"/>
              </a:solidFill>
              <a:latin typeface="Arial"/>
              <a:ea typeface="Arial"/>
              <a:cs typeface="Arial"/>
              <a:sym typeface="Arial"/>
            </a:endParaRPr>
          </a:p>
        </p:txBody>
      </p:sp>
      <p:pic>
        <p:nvPicPr>
          <p:cNvPr id="377" name="Google Shape;377;p36"/>
          <p:cNvPicPr preferRelativeResize="0"/>
          <p:nvPr/>
        </p:nvPicPr>
        <p:blipFill rotWithShape="1">
          <a:blip r:embed="rId4">
            <a:alphaModFix/>
          </a:blip>
          <a:srcRect b="0" l="0" r="0" t="0"/>
          <a:stretch/>
        </p:blipFill>
        <p:spPr>
          <a:xfrm>
            <a:off x="5829541" y="2349007"/>
            <a:ext cx="7649643" cy="705901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p3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Információs és médiatudatosság</a:t>
            </a:r>
            <a:endParaRPr/>
          </a:p>
        </p:txBody>
      </p:sp>
      <p:sp>
        <p:nvSpPr>
          <p:cNvPr id="383" name="Google Shape;383;p37"/>
          <p:cNvSpPr txBox="1"/>
          <p:nvPr>
            <p:ph idx="1" type="subTitle"/>
          </p:nvPr>
        </p:nvSpPr>
        <p:spPr>
          <a:xfrm>
            <a:off x="1013350" y="2589675"/>
            <a:ext cx="10752900" cy="3376800"/>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A dezinformáció jelenlegi geopolitikai helyzetben betöltött jelentősége mellett, ami az EU aggodalmának egyik fő oka, a DRONE projekt egy olyan képzés létrehozásának ötlete köré épült, amely elősegíti a digitálisan aktív állampolgárságot, lehetővé téve a tanárok, iskolavezetők és szülők számára a tinédzserek digitális készségeinek fejlesztését, tekintettel a digitális média jelentőségére a tinédzserek számára, és arra a tényre, hogy ők az új uniós polgárok.</a:t>
            </a:r>
            <a:endParaRPr>
              <a:solidFill>
                <a:schemeClr val="dk1"/>
              </a:solidFill>
              <a:latin typeface="Bricolage Grotesque"/>
              <a:ea typeface="Bricolage Grotesque"/>
              <a:cs typeface="Bricolage Grotesque"/>
              <a:sym typeface="Bricolage Grotesque"/>
            </a:endParaRPr>
          </a:p>
        </p:txBody>
      </p:sp>
      <p:sp>
        <p:nvSpPr>
          <p:cNvPr id="384" name="Google Shape;384;p3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85" name="Google Shape;385;p37"/>
          <p:cNvGrpSpPr/>
          <p:nvPr/>
        </p:nvGrpSpPr>
        <p:grpSpPr>
          <a:xfrm>
            <a:off x="790770" y="-112458"/>
            <a:ext cx="1427175" cy="786776"/>
            <a:chOff x="0" y="-38100"/>
            <a:chExt cx="373234" cy="205757"/>
          </a:xfrm>
        </p:grpSpPr>
        <p:sp>
          <p:nvSpPr>
            <p:cNvPr id="386" name="Google Shape;386;p3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7" name="Google Shape;387;p3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88" name="Google Shape;388;p37"/>
          <p:cNvGrpSpPr/>
          <p:nvPr/>
        </p:nvGrpSpPr>
        <p:grpSpPr>
          <a:xfrm>
            <a:off x="0" y="-112458"/>
            <a:ext cx="315272" cy="786776"/>
            <a:chOff x="0" y="-38100"/>
            <a:chExt cx="82450" cy="205757"/>
          </a:xfrm>
        </p:grpSpPr>
        <p:sp>
          <p:nvSpPr>
            <p:cNvPr id="389" name="Google Shape;389;p3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0" name="Google Shape;390;p3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1" name="Google Shape;391;p37"/>
          <p:cNvGrpSpPr/>
          <p:nvPr/>
        </p:nvGrpSpPr>
        <p:grpSpPr>
          <a:xfrm>
            <a:off x="0" y="1116904"/>
            <a:ext cx="503883" cy="1931922"/>
            <a:chOff x="0" y="-38100"/>
            <a:chExt cx="131775" cy="505235"/>
          </a:xfrm>
        </p:grpSpPr>
        <p:sp>
          <p:nvSpPr>
            <p:cNvPr id="392" name="Google Shape;392;p3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3" name="Google Shape;393;p3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94" name="Google Shape;394;p37"/>
          <p:cNvPicPr preferRelativeResize="0"/>
          <p:nvPr/>
        </p:nvPicPr>
        <p:blipFill rotWithShape="1">
          <a:blip r:embed="rId4">
            <a:alphaModFix/>
          </a:blip>
          <a:srcRect b="0" l="0" r="0" t="0"/>
          <a:stretch/>
        </p:blipFill>
        <p:spPr>
          <a:xfrm>
            <a:off x="13918153" y="5767442"/>
            <a:ext cx="1062410" cy="1049348"/>
          </a:xfrm>
          <a:prstGeom prst="rect">
            <a:avLst/>
          </a:prstGeom>
          <a:noFill/>
          <a:ln>
            <a:noFill/>
          </a:ln>
        </p:spPr>
      </p:pic>
      <p:pic>
        <p:nvPicPr>
          <p:cNvPr id="395" name="Google Shape;395;p37"/>
          <p:cNvPicPr preferRelativeResize="0"/>
          <p:nvPr/>
        </p:nvPicPr>
        <p:blipFill rotWithShape="1">
          <a:blip r:embed="rId5">
            <a:alphaModFix/>
          </a:blip>
          <a:srcRect b="0" l="0" r="0" t="0"/>
          <a:stretch/>
        </p:blipFill>
        <p:spPr>
          <a:xfrm>
            <a:off x="12088450" y="5540046"/>
            <a:ext cx="1507557" cy="1470025"/>
          </a:xfrm>
          <a:prstGeom prst="rect">
            <a:avLst/>
          </a:prstGeom>
          <a:noFill/>
          <a:ln>
            <a:noFill/>
          </a:ln>
        </p:spPr>
      </p:pic>
      <p:grpSp>
        <p:nvGrpSpPr>
          <p:cNvPr id="396" name="Google Shape;396;p37"/>
          <p:cNvGrpSpPr/>
          <p:nvPr/>
        </p:nvGrpSpPr>
        <p:grpSpPr>
          <a:xfrm>
            <a:off x="15140210" y="5723704"/>
            <a:ext cx="1585627" cy="1059180"/>
            <a:chOff x="15117413" y="5590855"/>
            <a:chExt cx="3170587" cy="2295845"/>
          </a:xfrm>
        </p:grpSpPr>
        <p:pic>
          <p:nvPicPr>
            <p:cNvPr id="397" name="Google Shape;397;p37"/>
            <p:cNvPicPr preferRelativeResize="0"/>
            <p:nvPr/>
          </p:nvPicPr>
          <p:blipFill rotWithShape="1">
            <a:blip r:embed="rId6">
              <a:alphaModFix/>
            </a:blip>
            <a:srcRect b="0" l="0" r="0" t="0"/>
            <a:stretch/>
          </p:blipFill>
          <p:spPr>
            <a:xfrm>
              <a:off x="16163629" y="5638486"/>
              <a:ext cx="2124371" cy="2248214"/>
            </a:xfrm>
            <a:prstGeom prst="rect">
              <a:avLst/>
            </a:prstGeom>
            <a:noFill/>
            <a:ln>
              <a:noFill/>
            </a:ln>
          </p:spPr>
        </p:pic>
        <p:pic>
          <p:nvPicPr>
            <p:cNvPr id="398" name="Google Shape;398;p37"/>
            <p:cNvPicPr preferRelativeResize="0"/>
            <p:nvPr/>
          </p:nvPicPr>
          <p:blipFill rotWithShape="1">
            <a:blip r:embed="rId7">
              <a:alphaModFix/>
            </a:blip>
            <a:srcRect b="0" l="0" r="0" t="0"/>
            <a:stretch/>
          </p:blipFill>
          <p:spPr>
            <a:xfrm>
              <a:off x="15117413" y="5590855"/>
              <a:ext cx="2324424" cy="2295845"/>
            </a:xfrm>
            <a:prstGeom prst="rect">
              <a:avLst/>
            </a:prstGeom>
            <a:noFill/>
            <a:ln>
              <a:noFill/>
            </a:ln>
          </p:spPr>
        </p:pic>
      </p:grpSp>
      <p:pic>
        <p:nvPicPr>
          <p:cNvPr id="399" name="Google Shape;399;p37"/>
          <p:cNvPicPr preferRelativeResize="0"/>
          <p:nvPr/>
        </p:nvPicPr>
        <p:blipFill rotWithShape="1">
          <a:blip r:embed="rId8">
            <a:alphaModFix/>
          </a:blip>
          <a:srcRect b="0" l="14714" r="16324" t="0"/>
          <a:stretch/>
        </p:blipFill>
        <p:spPr>
          <a:xfrm>
            <a:off x="13542121" y="8476423"/>
            <a:ext cx="924424" cy="1346221"/>
          </a:xfrm>
          <a:prstGeom prst="rect">
            <a:avLst/>
          </a:prstGeom>
          <a:noFill/>
          <a:ln>
            <a:noFill/>
          </a:ln>
        </p:spPr>
      </p:pic>
      <p:pic>
        <p:nvPicPr>
          <p:cNvPr id="400" name="Google Shape;400;p37"/>
          <p:cNvPicPr preferRelativeResize="0"/>
          <p:nvPr/>
        </p:nvPicPr>
        <p:blipFill rotWithShape="1">
          <a:blip r:embed="rId9">
            <a:alphaModFix/>
          </a:blip>
          <a:srcRect b="15595" l="28605" r="28295" t="17855"/>
          <a:stretch/>
        </p:blipFill>
        <p:spPr>
          <a:xfrm>
            <a:off x="14238511" y="8426995"/>
            <a:ext cx="942833" cy="1455774"/>
          </a:xfrm>
          <a:prstGeom prst="rect">
            <a:avLst/>
          </a:prstGeom>
          <a:noFill/>
          <a:ln>
            <a:noFill/>
          </a:ln>
        </p:spPr>
      </p:pic>
      <p:sp>
        <p:nvSpPr>
          <p:cNvPr id="401" name="Google Shape;401;p37"/>
          <p:cNvSpPr txBox="1"/>
          <p:nvPr/>
        </p:nvSpPr>
        <p:spPr>
          <a:xfrm>
            <a:off x="12463445" y="2611818"/>
            <a:ext cx="3747841" cy="1461875"/>
          </a:xfrm>
          <a:prstGeom prst="rect">
            <a:avLst/>
          </a:prstGeom>
          <a:noFill/>
          <a:ln>
            <a:noFill/>
          </a:ln>
        </p:spPr>
        <p:txBody>
          <a:bodyPr anchorCtr="0" anchor="t" bIns="0" lIns="0" spcFirstLastPara="1" rIns="0" wrap="square" tIns="0">
            <a:spAutoFit/>
          </a:bodyPr>
          <a:lstStyle/>
          <a:p>
            <a:pPr indent="0" lvl="0" marL="0" marR="0" rtl="0" algn="ctr">
              <a:lnSpc>
                <a:spcPct val="110004"/>
              </a:lnSpc>
              <a:spcBef>
                <a:spcPts val="0"/>
              </a:spcBef>
              <a:spcAft>
                <a:spcPts val="0"/>
              </a:spcAft>
              <a:buClr>
                <a:srgbClr val="000000"/>
              </a:buClr>
              <a:buSzPts val="8636"/>
              <a:buFont typeface="Arial"/>
              <a:buNone/>
            </a:pPr>
            <a:r>
              <a:rPr b="1" i="0" lang="en-US" sz="8636" u="none" cap="none" strike="noStrike">
                <a:solidFill>
                  <a:srgbClr val="0C4DA2"/>
                </a:solidFill>
                <a:latin typeface="Bricolage Grotesque"/>
                <a:ea typeface="Bricolage Grotesque"/>
                <a:cs typeface="Bricolage Grotesque"/>
                <a:sym typeface="Bricolage Grotesque"/>
              </a:rPr>
              <a:t>HILDA</a:t>
            </a:r>
            <a:endParaRPr b="0" i="0" sz="1400" u="none" cap="none" strike="noStrike">
              <a:solidFill>
                <a:srgbClr val="0C4DA2"/>
              </a:solidFill>
              <a:latin typeface="Arial"/>
              <a:ea typeface="Arial"/>
              <a:cs typeface="Arial"/>
              <a:sym typeface="Arial"/>
            </a:endParaRPr>
          </a:p>
        </p:txBody>
      </p:sp>
      <p:cxnSp>
        <p:nvCxnSpPr>
          <p:cNvPr id="402" name="Google Shape;402;p37"/>
          <p:cNvCxnSpPr>
            <a:stCxn id="401" idx="2"/>
          </p:cNvCxnSpPr>
          <p:nvPr/>
        </p:nvCxnSpPr>
        <p:spPr>
          <a:xfrm flipH="1">
            <a:off x="13172166" y="4073693"/>
            <a:ext cx="1165200" cy="1694100"/>
          </a:xfrm>
          <a:prstGeom prst="straightConnector1">
            <a:avLst/>
          </a:prstGeom>
          <a:noFill/>
          <a:ln cap="flat" cmpd="sng" w="76200">
            <a:solidFill>
              <a:schemeClr val="dk2"/>
            </a:solidFill>
            <a:prstDash val="solid"/>
            <a:round/>
            <a:headEnd len="sm" w="sm" type="none"/>
            <a:tailEnd len="med" w="med" type="triangle"/>
          </a:ln>
        </p:spPr>
      </p:cxnSp>
      <p:cxnSp>
        <p:nvCxnSpPr>
          <p:cNvPr id="403" name="Google Shape;403;p37"/>
          <p:cNvCxnSpPr>
            <a:stCxn id="401" idx="2"/>
          </p:cNvCxnSpPr>
          <p:nvPr/>
        </p:nvCxnSpPr>
        <p:spPr>
          <a:xfrm>
            <a:off x="14337366" y="4073693"/>
            <a:ext cx="33600" cy="1697700"/>
          </a:xfrm>
          <a:prstGeom prst="straightConnector1">
            <a:avLst/>
          </a:prstGeom>
          <a:noFill/>
          <a:ln cap="flat" cmpd="sng" w="76200">
            <a:solidFill>
              <a:schemeClr val="dk2"/>
            </a:solidFill>
            <a:prstDash val="solid"/>
            <a:round/>
            <a:headEnd len="sm" w="sm" type="none"/>
            <a:tailEnd len="med" w="med" type="triangle"/>
          </a:ln>
        </p:spPr>
      </p:cxnSp>
      <p:cxnSp>
        <p:nvCxnSpPr>
          <p:cNvPr id="404" name="Google Shape;404;p37"/>
          <p:cNvCxnSpPr>
            <a:stCxn id="401" idx="2"/>
          </p:cNvCxnSpPr>
          <p:nvPr/>
        </p:nvCxnSpPr>
        <p:spPr>
          <a:xfrm>
            <a:off x="14337366" y="4073693"/>
            <a:ext cx="1162500" cy="1689600"/>
          </a:xfrm>
          <a:prstGeom prst="straightConnector1">
            <a:avLst/>
          </a:prstGeom>
          <a:noFill/>
          <a:ln cap="flat" cmpd="sng" w="76200">
            <a:solidFill>
              <a:schemeClr val="dk2"/>
            </a:solidFill>
            <a:prstDash val="solid"/>
            <a:round/>
            <a:headEnd len="sm" w="sm" type="none"/>
            <a:tailEnd len="med" w="med" type="triangle"/>
          </a:ln>
        </p:spPr>
      </p:cxnSp>
      <p:cxnSp>
        <p:nvCxnSpPr>
          <p:cNvPr id="405" name="Google Shape;405;p37"/>
          <p:cNvCxnSpPr/>
          <p:nvPr/>
        </p:nvCxnSpPr>
        <p:spPr>
          <a:xfrm flipH="1" rot="10800000">
            <a:off x="14369694" y="7044186"/>
            <a:ext cx="1165063" cy="1466353"/>
          </a:xfrm>
          <a:prstGeom prst="straightConnector1">
            <a:avLst/>
          </a:prstGeom>
          <a:noFill/>
          <a:ln cap="flat" cmpd="sng" w="76200">
            <a:solidFill>
              <a:schemeClr val="dk2"/>
            </a:solidFill>
            <a:prstDash val="solid"/>
            <a:round/>
            <a:headEnd len="med" w="med" type="triangle"/>
            <a:tailEnd len="sm" w="sm" type="none"/>
          </a:ln>
        </p:spPr>
      </p:cxnSp>
      <p:cxnSp>
        <p:nvCxnSpPr>
          <p:cNvPr id="406" name="Google Shape;406;p37"/>
          <p:cNvCxnSpPr/>
          <p:nvPr/>
        </p:nvCxnSpPr>
        <p:spPr>
          <a:xfrm rot="10800000">
            <a:off x="14336062" y="7040514"/>
            <a:ext cx="33632" cy="1470025"/>
          </a:xfrm>
          <a:prstGeom prst="straightConnector1">
            <a:avLst/>
          </a:prstGeom>
          <a:noFill/>
          <a:ln cap="flat" cmpd="sng" w="76200">
            <a:solidFill>
              <a:schemeClr val="dk2"/>
            </a:solidFill>
            <a:prstDash val="solid"/>
            <a:round/>
            <a:headEnd len="med" w="med" type="triangle"/>
            <a:tailEnd len="sm" w="sm" type="none"/>
          </a:ln>
        </p:spPr>
      </p:cxnSp>
      <p:cxnSp>
        <p:nvCxnSpPr>
          <p:cNvPr id="407" name="Google Shape;407;p37"/>
          <p:cNvCxnSpPr/>
          <p:nvPr/>
        </p:nvCxnSpPr>
        <p:spPr>
          <a:xfrm rot="10800000">
            <a:off x="13207238" y="7048664"/>
            <a:ext cx="1162456" cy="1461875"/>
          </a:xfrm>
          <a:prstGeom prst="straightConnector1">
            <a:avLst/>
          </a:prstGeom>
          <a:noFill/>
          <a:ln cap="flat" cmpd="sng" w="76200">
            <a:solidFill>
              <a:schemeClr val="dk2"/>
            </a:solidFill>
            <a:prstDash val="solid"/>
            <a:round/>
            <a:headEnd len="med" w="med" type="triangle"/>
            <a:tailEnd len="sm" w="sm" type="none"/>
          </a:ln>
        </p:spPr>
      </p:cxnSp>
      <p:sp>
        <p:nvSpPr>
          <p:cNvPr id="408" name="Google Shape;408;p37"/>
          <p:cNvSpPr txBox="1"/>
          <p:nvPr/>
        </p:nvSpPr>
        <p:spPr>
          <a:xfrm>
            <a:off x="9144000" y="9930784"/>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Icons source: https://thenounproject.com/creator/agusrahar/</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3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Információs és médiatudatosság</a:t>
            </a:r>
            <a:endParaRPr/>
          </a:p>
        </p:txBody>
      </p:sp>
      <p:sp>
        <p:nvSpPr>
          <p:cNvPr id="414" name="Google Shape;414;p38"/>
          <p:cNvSpPr txBox="1"/>
          <p:nvPr>
            <p:ph idx="1" type="subTitle"/>
          </p:nvPr>
        </p:nvSpPr>
        <p:spPr>
          <a:xfrm>
            <a:off x="1013353" y="2124325"/>
            <a:ext cx="15946800" cy="3376800"/>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Médiaismeret</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Különböző formájú üzenetek elérésének, elemzésének, értékelésének és létrehozásának képessége, elősegítve a médiaüzenetekkel kapcsolatos kritikai gondolkodást.</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Információismeret</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Az integrált képességek összessége, amely magában foglalja az információk reflektív felfedezését, az információk előállításának és értékelésének megértését, valamint az információk felhasználását új ismeretek létrehozásában és a közösségekben való etikus részvételben.</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415" name="Google Shape;415;p3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16" name="Google Shape;416;p38"/>
          <p:cNvGrpSpPr/>
          <p:nvPr/>
        </p:nvGrpSpPr>
        <p:grpSpPr>
          <a:xfrm>
            <a:off x="790770" y="-112458"/>
            <a:ext cx="1427175" cy="786776"/>
            <a:chOff x="0" y="-38100"/>
            <a:chExt cx="373234" cy="205757"/>
          </a:xfrm>
        </p:grpSpPr>
        <p:sp>
          <p:nvSpPr>
            <p:cNvPr id="417" name="Google Shape;417;p3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8" name="Google Shape;418;p3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19" name="Google Shape;419;p38"/>
          <p:cNvGrpSpPr/>
          <p:nvPr/>
        </p:nvGrpSpPr>
        <p:grpSpPr>
          <a:xfrm>
            <a:off x="0" y="-112458"/>
            <a:ext cx="315272" cy="786776"/>
            <a:chOff x="0" y="-38100"/>
            <a:chExt cx="82450" cy="205757"/>
          </a:xfrm>
        </p:grpSpPr>
        <p:sp>
          <p:nvSpPr>
            <p:cNvPr id="420" name="Google Shape;420;p3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1" name="Google Shape;421;p3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22" name="Google Shape;422;p38"/>
          <p:cNvGrpSpPr/>
          <p:nvPr/>
        </p:nvGrpSpPr>
        <p:grpSpPr>
          <a:xfrm>
            <a:off x="0" y="1116904"/>
            <a:ext cx="503883" cy="1931922"/>
            <a:chOff x="0" y="-38100"/>
            <a:chExt cx="131775" cy="505235"/>
          </a:xfrm>
        </p:grpSpPr>
        <p:sp>
          <p:nvSpPr>
            <p:cNvPr id="423" name="Google Shape;423;p3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4" name="Google Shape;424;p3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25" name="Google Shape;425;p38"/>
          <p:cNvSpPr txBox="1"/>
          <p:nvPr/>
        </p:nvSpPr>
        <p:spPr>
          <a:xfrm>
            <a:off x="7615646" y="9763780"/>
            <a:ext cx="10672354" cy="52322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See </a:t>
            </a:r>
            <a:r>
              <a:rPr b="0" i="1" lang="en-US" sz="1400" u="none" cap="none" strike="noStrike">
                <a:solidFill>
                  <a:srgbClr val="000000"/>
                </a:solidFill>
                <a:latin typeface="Arial"/>
                <a:ea typeface="Arial"/>
                <a:cs typeface="Arial"/>
                <a:sym typeface="Arial"/>
              </a:rPr>
              <a:t>Information and Media Literacy Module</a:t>
            </a:r>
            <a:r>
              <a:rPr b="0" i="0" lang="en-US" sz="1400" u="none" cap="none" strike="noStrike">
                <a:solidFill>
                  <a:srgbClr val="000000"/>
                </a:solidFill>
                <a:latin typeface="Arial"/>
                <a:ea typeface="Arial"/>
                <a:cs typeface="Arial"/>
                <a:sym typeface="Arial"/>
              </a:rPr>
              <a:t>; Cfr. EU Commission, JRC Technical Reports Source, </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Arial"/>
                <a:ea typeface="Arial"/>
                <a:cs typeface="Arial"/>
                <a:sym typeface="Arial"/>
              </a:rPr>
              <a:t>Digital Competence in practice: An analysis of frameworks </a:t>
            </a:r>
            <a:r>
              <a:rPr b="0" i="0" lang="en-US" sz="1400" u="none" cap="none" strike="noStrike">
                <a:solidFill>
                  <a:srgbClr val="000000"/>
                </a:solidFill>
                <a:latin typeface="Arial"/>
                <a:ea typeface="Arial"/>
                <a:cs typeface="Arial"/>
                <a:sym typeface="Arial"/>
              </a:rPr>
              <a:t>https://publications.jrc.ec.europa.eu/repository/handle/JRC68116/</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3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Információs és médiatudatosság</a:t>
            </a:r>
            <a:endParaRPr/>
          </a:p>
        </p:txBody>
      </p:sp>
      <p:sp>
        <p:nvSpPr>
          <p:cNvPr id="431" name="Google Shape;431;p39"/>
          <p:cNvSpPr txBox="1"/>
          <p:nvPr>
            <p:ph idx="1" type="subTitle"/>
          </p:nvPr>
        </p:nvSpPr>
        <p:spPr>
          <a:xfrm>
            <a:off x="1013345" y="2124325"/>
            <a:ext cx="8130655" cy="3376797"/>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Média- és információs jártasság</a:t>
            </a:r>
            <a:endParaRPr>
              <a:solidFill>
                <a:schemeClr val="dk1"/>
              </a:solidFill>
              <a:latin typeface="Bricolage Grotesque"/>
              <a:ea typeface="Bricolage Grotesque"/>
              <a:cs typeface="Bricolage Grotesque"/>
              <a:sym typeface="Bricolage Grotesque"/>
            </a:endParaRPr>
          </a:p>
          <a:p>
            <a:pPr indent="0" lvl="0" marL="25400" rtl="0" algn="l">
              <a:lnSpc>
                <a:spcPct val="10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az információk közjó érdekében történő megértésének képessége; az információk, a média és a digitális kommunikáció kritikus megközelítésének képessége a fenntartható fejlődési célokban való részvétel érdekében; valamint az alapvető emberi jogok előnyeinek keresésének és teljes körű élvezetének képessége.</a:t>
            </a:r>
            <a:endParaRPr>
              <a:solidFill>
                <a:schemeClr val="dk1"/>
              </a:solidFill>
              <a:latin typeface="Bricolage Grotesque"/>
              <a:ea typeface="Bricolage Grotesque"/>
              <a:cs typeface="Bricolage Grotesque"/>
              <a:sym typeface="Bricolage Grotesque"/>
            </a:endParaRPr>
          </a:p>
          <a:p>
            <a:pPr indent="0" lvl="0" marL="254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432" name="Google Shape;432;p3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33" name="Google Shape;433;p39"/>
          <p:cNvGrpSpPr/>
          <p:nvPr/>
        </p:nvGrpSpPr>
        <p:grpSpPr>
          <a:xfrm>
            <a:off x="790770" y="-112458"/>
            <a:ext cx="1427175" cy="786776"/>
            <a:chOff x="0" y="-38100"/>
            <a:chExt cx="373234" cy="205757"/>
          </a:xfrm>
        </p:grpSpPr>
        <p:sp>
          <p:nvSpPr>
            <p:cNvPr id="434" name="Google Shape;434;p3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5" name="Google Shape;435;p3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36" name="Google Shape;436;p39"/>
          <p:cNvGrpSpPr/>
          <p:nvPr/>
        </p:nvGrpSpPr>
        <p:grpSpPr>
          <a:xfrm>
            <a:off x="0" y="-112458"/>
            <a:ext cx="315272" cy="786776"/>
            <a:chOff x="0" y="-38100"/>
            <a:chExt cx="82450" cy="205757"/>
          </a:xfrm>
        </p:grpSpPr>
        <p:sp>
          <p:nvSpPr>
            <p:cNvPr id="437" name="Google Shape;437;p3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8" name="Google Shape;438;p3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39" name="Google Shape;439;p39"/>
          <p:cNvGrpSpPr/>
          <p:nvPr/>
        </p:nvGrpSpPr>
        <p:grpSpPr>
          <a:xfrm>
            <a:off x="0" y="1116904"/>
            <a:ext cx="503883" cy="1931922"/>
            <a:chOff x="0" y="-38100"/>
            <a:chExt cx="131775" cy="505235"/>
          </a:xfrm>
        </p:grpSpPr>
        <p:sp>
          <p:nvSpPr>
            <p:cNvPr id="440" name="Google Shape;440;p3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1" name="Google Shape;441;p3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42" name="Google Shape;442;p39"/>
          <p:cNvSpPr txBox="1"/>
          <p:nvPr/>
        </p:nvSpPr>
        <p:spPr>
          <a:xfrm>
            <a:off x="1500996" y="9763780"/>
            <a:ext cx="16787004" cy="52322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EU Commission, Expert Group on Tackling Disinformationand Promoting Digital Literacy, </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Arial"/>
                <a:ea typeface="Arial"/>
                <a:cs typeface="Arial"/>
                <a:sym typeface="Arial"/>
              </a:rPr>
              <a:t>Guidelines for teachers and educators on tackling disinformation and promoting digital literacy through education and training </a:t>
            </a:r>
            <a:r>
              <a:rPr b="0" i="0" lang="en-US" sz="1400" u="none" cap="none" strike="noStrike">
                <a:solidFill>
                  <a:srgbClr val="000000"/>
                </a:solidFill>
                <a:latin typeface="Arial"/>
                <a:ea typeface="Arial"/>
                <a:cs typeface="Arial"/>
                <a:sym typeface="Arial"/>
              </a:rPr>
              <a:t>https://publications.jrc.ec.europa.eu/repository/handle/JRC68116/</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4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Információs és médiatudatosság</a:t>
            </a:r>
            <a:endParaRPr/>
          </a:p>
        </p:txBody>
      </p:sp>
      <p:sp>
        <p:nvSpPr>
          <p:cNvPr id="448" name="Google Shape;448;p40"/>
          <p:cNvSpPr txBox="1"/>
          <p:nvPr>
            <p:ph idx="1" type="subTitle"/>
          </p:nvPr>
        </p:nvSpPr>
        <p:spPr>
          <a:xfrm>
            <a:off x="979372" y="1826250"/>
            <a:ext cx="17106900" cy="3376800"/>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 HILDA-n belül az „információs és médiaismeret” sokkal többet jelent a technológia használatának ismereténél. Azt is jelenti, hogy meg kell érteni, hogyan működnek a digitális és nem digitális kommunikációs rendszerek, hogyan kell kritikusan gondolkodni, hogyan kell felelősségteljesen kommunikálni, és hogyan kell megvédeni az egyén autonómiáját és integritását online.</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Bár a digitális dimenziót a kommunikációs cserék fő területeként, valamint a nem digitális kommunikációt is befolyásoló területként ismerik el, azt is elismerik, hogy a média és az információ nem digitális infrastruktúrán keresztül is működik és zajlik.</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449" name="Google Shape;449;p4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50" name="Google Shape;450;p40"/>
          <p:cNvGrpSpPr/>
          <p:nvPr/>
        </p:nvGrpSpPr>
        <p:grpSpPr>
          <a:xfrm>
            <a:off x="790770" y="-112458"/>
            <a:ext cx="1427175" cy="786776"/>
            <a:chOff x="0" y="-38100"/>
            <a:chExt cx="373234" cy="205757"/>
          </a:xfrm>
        </p:grpSpPr>
        <p:sp>
          <p:nvSpPr>
            <p:cNvPr id="451" name="Google Shape;451;p4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2" name="Google Shape;452;p4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53" name="Google Shape;453;p40"/>
          <p:cNvGrpSpPr/>
          <p:nvPr/>
        </p:nvGrpSpPr>
        <p:grpSpPr>
          <a:xfrm>
            <a:off x="0" y="-112458"/>
            <a:ext cx="315272" cy="786776"/>
            <a:chOff x="0" y="-38100"/>
            <a:chExt cx="82450" cy="205757"/>
          </a:xfrm>
        </p:grpSpPr>
        <p:sp>
          <p:nvSpPr>
            <p:cNvPr id="454" name="Google Shape;454;p4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5" name="Google Shape;455;p4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56" name="Google Shape;456;p40"/>
          <p:cNvGrpSpPr/>
          <p:nvPr/>
        </p:nvGrpSpPr>
        <p:grpSpPr>
          <a:xfrm>
            <a:off x="0" y="1116904"/>
            <a:ext cx="503883" cy="1931922"/>
            <a:chOff x="0" y="-38100"/>
            <a:chExt cx="131775" cy="505235"/>
          </a:xfrm>
        </p:grpSpPr>
        <p:sp>
          <p:nvSpPr>
            <p:cNvPr id="457" name="Google Shape;457;p4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8" name="Google Shape;458;p4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59" name="Google Shape;459;p40"/>
          <p:cNvSpPr txBox="1"/>
          <p:nvPr/>
        </p:nvSpPr>
        <p:spPr>
          <a:xfrm>
            <a:off x="9037320" y="9979223"/>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https://mydroneproject.eu/2025/07/22/why-digital-literacy-is-no-longer-optional/</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 name="Google Shape;118;p2"/>
          <p:cNvSpPr/>
          <p:nvPr/>
        </p:nvSpPr>
        <p:spPr>
          <a:xfrm>
            <a:off x="-7115303" y="-6776071"/>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 name="Google Shape;119;p2"/>
          <p:cNvSpPr txBox="1"/>
          <p:nvPr/>
        </p:nvSpPr>
        <p:spPr>
          <a:xfrm>
            <a:off x="1371600" y="4714138"/>
            <a:ext cx="16217400" cy="1477800"/>
          </a:xfrm>
          <a:prstGeom prst="rect">
            <a:avLst/>
          </a:prstGeom>
          <a:noFill/>
          <a:ln>
            <a:noFill/>
          </a:ln>
        </p:spPr>
        <p:txBody>
          <a:bodyPr anchorCtr="0" anchor="t" bIns="0" lIns="0" spcFirstLastPara="1" rIns="0" wrap="square" tIns="0">
            <a:spAutoFit/>
          </a:bodyPr>
          <a:lstStyle/>
          <a:p>
            <a:pPr indent="0" lvl="0" marL="0" marR="0" rtl="0" algn="ctr">
              <a:lnSpc>
                <a:spcPct val="109980"/>
              </a:lnSpc>
              <a:spcBef>
                <a:spcPts val="0"/>
              </a:spcBef>
              <a:spcAft>
                <a:spcPts val="0"/>
              </a:spcAft>
              <a:buClr>
                <a:srgbClr val="000000"/>
              </a:buClr>
              <a:buSzPts val="9600"/>
              <a:buFont typeface="Arial"/>
              <a:buNone/>
            </a:pPr>
            <a:r>
              <a:rPr b="1" i="0" lang="en-US" sz="9600" u="none" cap="none" strike="noStrike">
                <a:solidFill>
                  <a:srgbClr val="0C4DA2"/>
                </a:solidFill>
                <a:latin typeface="Bricolage Grotesque"/>
                <a:ea typeface="Bricolage Grotesque"/>
                <a:cs typeface="Bricolage Grotesque"/>
                <a:sym typeface="Bricolage Grotesque"/>
              </a:rPr>
              <a:t>Bevezetés a HILDA-BA</a:t>
            </a:r>
            <a:endParaRPr b="1" i="0" sz="9600" u="none" cap="none" strike="noStrike">
              <a:solidFill>
                <a:srgbClr val="0C4DA2"/>
              </a:solidFill>
              <a:latin typeface="Arial"/>
              <a:ea typeface="Arial"/>
              <a:cs typeface="Arial"/>
              <a:sym typeface="Arial"/>
            </a:endParaRPr>
          </a:p>
        </p:txBody>
      </p:sp>
      <p:sp>
        <p:nvSpPr>
          <p:cNvPr id="120" name="Google Shape;120;p2"/>
          <p:cNvSpPr txBox="1"/>
          <p:nvPr/>
        </p:nvSpPr>
        <p:spPr>
          <a:xfrm>
            <a:off x="4314200" y="2959025"/>
            <a:ext cx="10111200" cy="1108200"/>
          </a:xfrm>
          <a:prstGeom prst="rect">
            <a:avLst/>
          </a:prstGeom>
          <a:noFill/>
          <a:ln>
            <a:noFill/>
          </a:ln>
        </p:spPr>
        <p:txBody>
          <a:bodyPr anchorCtr="0" anchor="t" bIns="0" lIns="0" spcFirstLastPara="1" rIns="0" wrap="square" tIns="0">
            <a:spAutoFit/>
          </a:bodyPr>
          <a:lstStyle/>
          <a:p>
            <a:pPr indent="0" lvl="0" marL="0" marR="0" rtl="0" algn="ctr">
              <a:lnSpc>
                <a:spcPct val="109995"/>
              </a:lnSpc>
              <a:spcBef>
                <a:spcPts val="0"/>
              </a:spcBef>
              <a:spcAft>
                <a:spcPts val="0"/>
              </a:spcAft>
              <a:buClr>
                <a:srgbClr val="000000"/>
              </a:buClr>
              <a:buSzPts val="7200"/>
              <a:buFont typeface="Arial"/>
              <a:buNone/>
            </a:pPr>
            <a:r>
              <a:rPr b="1" i="0" lang="en-US" sz="7200" u="none" cap="none" strike="noStrike">
                <a:solidFill>
                  <a:srgbClr val="0C4DA2"/>
                </a:solidFill>
                <a:latin typeface="Bricolage Grotesque"/>
                <a:ea typeface="Bricolage Grotesque"/>
                <a:cs typeface="Bricolage Grotesque"/>
                <a:sym typeface="Bricolage Grotesque"/>
              </a:rPr>
              <a:t>MODUL 0</a:t>
            </a:r>
            <a:endParaRPr b="0" i="0" sz="7200" u="none" cap="none" strike="noStrike">
              <a:solidFill>
                <a:srgbClr val="0C4DA2"/>
              </a:solidFill>
              <a:latin typeface="Arial"/>
              <a:ea typeface="Arial"/>
              <a:cs typeface="Arial"/>
              <a:sym typeface="Arial"/>
            </a:endParaRPr>
          </a:p>
        </p:txBody>
      </p:sp>
      <p:sp>
        <p:nvSpPr>
          <p:cNvPr id="121" name="Google Shape;121;p2"/>
          <p:cNvSpPr txBox="1"/>
          <p:nvPr/>
        </p:nvSpPr>
        <p:spPr>
          <a:xfrm>
            <a:off x="14272116" y="6815371"/>
            <a:ext cx="3455400" cy="475200"/>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Készítette:</a:t>
            </a:r>
            <a:endParaRPr b="0" i="0" sz="1400" u="none" cap="none" strike="noStrike">
              <a:solidFill>
                <a:srgbClr val="000000"/>
              </a:solidFill>
              <a:latin typeface="Arial"/>
              <a:ea typeface="Arial"/>
              <a:cs typeface="Arial"/>
              <a:sym typeface="Arial"/>
            </a:endParaRPr>
          </a:p>
        </p:txBody>
      </p:sp>
      <p:sp>
        <p:nvSpPr>
          <p:cNvPr id="122" name="Google Shape;122;p2"/>
          <p:cNvSpPr txBox="1"/>
          <p:nvPr/>
        </p:nvSpPr>
        <p:spPr>
          <a:xfrm>
            <a:off x="14590870" y="7471250"/>
            <a:ext cx="4271577" cy="1477328"/>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Bricolage Grotesque"/>
                <a:ea typeface="Bricolage Grotesque"/>
                <a:cs typeface="Bricolage Grotesque"/>
                <a:sym typeface="Bricolage Grotesque"/>
              </a:rPr>
              <a:t>Alba F. Canta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Bricolage Grotesque"/>
                <a:ea typeface="Bricolage Grotesque"/>
                <a:cs typeface="Bricolage Grotesque"/>
                <a:sym typeface="Bricolage Grotesque"/>
              </a:rPr>
              <a:t>Alvise Mattozzi</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Bricolage Grotesque"/>
                <a:ea typeface="Bricolage Grotesque"/>
                <a:cs typeface="Bricolage Grotesque"/>
                <a:sym typeface="Bricolage Grotesque"/>
              </a:rPr>
              <a:t>Linda Tonolli</a:t>
            </a:r>
            <a:endParaRPr b="0" i="0" sz="3200" u="none" cap="none" strike="noStrike">
              <a:solidFill>
                <a:srgbClr val="000000"/>
              </a:solidFill>
              <a:latin typeface="Arial"/>
              <a:ea typeface="Arial"/>
              <a:cs typeface="Arial"/>
              <a:sym typeface="Arial"/>
            </a:endParaRPr>
          </a:p>
        </p:txBody>
      </p:sp>
      <p:sp>
        <p:nvSpPr>
          <p:cNvPr id="123" name="Google Shape;123;p2"/>
          <p:cNvSpPr/>
          <p:nvPr/>
        </p:nvSpPr>
        <p:spPr>
          <a:xfrm>
            <a:off x="1028700" y="10287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 name="Google Shape;124;p2"/>
          <p:cNvSpPr/>
          <p:nvPr/>
        </p:nvSpPr>
        <p:spPr>
          <a:xfrm>
            <a:off x="13138171" y="526738"/>
            <a:ext cx="5149829" cy="1628968"/>
          </a:xfrm>
          <a:custGeom>
            <a:rect b="b" l="l" r="r" t="t"/>
            <a:pathLst>
              <a:path extrusionOk="0" h="1628968" w="5149829">
                <a:moveTo>
                  <a:pt x="0" y="0"/>
                </a:moveTo>
                <a:lnTo>
                  <a:pt x="5149829" y="0"/>
                </a:lnTo>
                <a:lnTo>
                  <a:pt x="5149829" y="1628969"/>
                </a:lnTo>
                <a:lnTo>
                  <a:pt x="0" y="1628969"/>
                </a:lnTo>
                <a:lnTo>
                  <a:pt x="0" y="0"/>
                </a:lnTo>
                <a:close/>
              </a:path>
            </a:pathLst>
          </a:custGeom>
          <a:blipFill rotWithShape="1">
            <a:blip r:embed="rId6">
              <a:alphaModFix/>
            </a:blip>
            <a:stretch>
              <a:fillRect b="0" l="-15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5" name="Google Shape;125;p2"/>
          <p:cNvSpPr/>
          <p:nvPr/>
        </p:nvSpPr>
        <p:spPr>
          <a:xfrm>
            <a:off x="4550066" y="8927342"/>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6" name="Google Shape;126;p2"/>
          <p:cNvSpPr/>
          <p:nvPr/>
        </p:nvSpPr>
        <p:spPr>
          <a:xfrm>
            <a:off x="8736265" y="8950720"/>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8">
              <a:alphaModFix/>
            </a:blip>
            <a:stretch>
              <a:fillRect b="0" l="0" r="-101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7" name="Google Shape;127;p2"/>
          <p:cNvSpPr/>
          <p:nvPr/>
        </p:nvSpPr>
        <p:spPr>
          <a:xfrm>
            <a:off x="16096089" y="9169463"/>
            <a:ext cx="485872" cy="451814"/>
          </a:xfrm>
          <a:custGeom>
            <a:rect b="b" l="l" r="r" t="t"/>
            <a:pathLst>
              <a:path extrusionOk="0" h="451814" w="485872">
                <a:moveTo>
                  <a:pt x="0" y="0"/>
                </a:moveTo>
                <a:lnTo>
                  <a:pt x="485872" y="0"/>
                </a:lnTo>
                <a:lnTo>
                  <a:pt x="485872" y="451814"/>
                </a:lnTo>
                <a:lnTo>
                  <a:pt x="0" y="451814"/>
                </a:lnTo>
                <a:lnTo>
                  <a:pt x="0" y="0"/>
                </a:lnTo>
                <a:close/>
              </a:path>
            </a:pathLst>
          </a:custGeom>
          <a:blipFill rotWithShape="1">
            <a:blip r:embed="rId5">
              <a:alphaModFix/>
            </a:blip>
            <a:stretch>
              <a:fillRect b="-210896" l="-514628" r="-108123"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8" name="Google Shape;128;p2"/>
          <p:cNvGrpSpPr/>
          <p:nvPr/>
        </p:nvGrpSpPr>
        <p:grpSpPr>
          <a:xfrm>
            <a:off x="11634460" y="9208469"/>
            <a:ext cx="841535" cy="978905"/>
            <a:chOff x="0" y="-38100"/>
            <a:chExt cx="171548" cy="199551"/>
          </a:xfrm>
        </p:grpSpPr>
        <p:sp>
          <p:nvSpPr>
            <p:cNvPr id="129" name="Google Shape;129;p2"/>
            <p:cNvSpPr/>
            <p:nvPr/>
          </p:nvSpPr>
          <p:spPr>
            <a:xfrm>
              <a:off x="0" y="0"/>
              <a:ext cx="171548" cy="161451"/>
            </a:xfrm>
            <a:custGeom>
              <a:rect b="b" l="l" r="r" t="t"/>
              <a:pathLst>
                <a:path extrusionOk="0" h="161451" w="171548">
                  <a:moveTo>
                    <a:pt x="0" y="0"/>
                  </a:moveTo>
                  <a:lnTo>
                    <a:pt x="171548" y="0"/>
                  </a:lnTo>
                  <a:lnTo>
                    <a:pt x="171548" y="161451"/>
                  </a:lnTo>
                  <a:lnTo>
                    <a:pt x="0" y="161451"/>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0" name="Google Shape;130;p2"/>
            <p:cNvSpPr txBox="1"/>
            <p:nvPr/>
          </p:nvSpPr>
          <p:spPr>
            <a:xfrm>
              <a:off x="0" y="-38100"/>
              <a:ext cx="171548" cy="199551"/>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1" name="Google Shape;131;p2"/>
          <p:cNvGrpSpPr/>
          <p:nvPr/>
        </p:nvGrpSpPr>
        <p:grpSpPr>
          <a:xfrm>
            <a:off x="13329797" y="9781642"/>
            <a:ext cx="1455712" cy="582902"/>
            <a:chOff x="0" y="-38100"/>
            <a:chExt cx="296749" cy="118826"/>
          </a:xfrm>
        </p:grpSpPr>
        <p:sp>
          <p:nvSpPr>
            <p:cNvPr id="132" name="Google Shape;132;p2"/>
            <p:cNvSpPr/>
            <p:nvPr/>
          </p:nvSpPr>
          <p:spPr>
            <a:xfrm>
              <a:off x="0" y="0"/>
              <a:ext cx="296749" cy="80726"/>
            </a:xfrm>
            <a:custGeom>
              <a:rect b="b" l="l" r="r" t="t"/>
              <a:pathLst>
                <a:path extrusionOk="0" h="80726" w="296749">
                  <a:moveTo>
                    <a:pt x="0" y="0"/>
                  </a:moveTo>
                  <a:lnTo>
                    <a:pt x="296749" y="0"/>
                  </a:lnTo>
                  <a:lnTo>
                    <a:pt x="296749" y="80726"/>
                  </a:lnTo>
                  <a:lnTo>
                    <a:pt x="0" y="80726"/>
                  </a:lnTo>
                  <a:close/>
                </a:path>
              </a:pathLst>
            </a:custGeom>
            <a:solidFill>
              <a:srgbClr val="C7EAFC">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3" name="Google Shape;133;p2"/>
            <p:cNvSpPr txBox="1"/>
            <p:nvPr/>
          </p:nvSpPr>
          <p:spPr>
            <a:xfrm>
              <a:off x="0" y="-38100"/>
              <a:ext cx="296749" cy="11882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4" name="Google Shape;134;p2"/>
          <p:cNvGrpSpPr/>
          <p:nvPr/>
        </p:nvGrpSpPr>
        <p:grpSpPr>
          <a:xfrm>
            <a:off x="17589122" y="8110979"/>
            <a:ext cx="828587" cy="996659"/>
            <a:chOff x="0" y="-38100"/>
            <a:chExt cx="168909" cy="203170"/>
          </a:xfrm>
        </p:grpSpPr>
        <p:sp>
          <p:nvSpPr>
            <p:cNvPr id="135" name="Google Shape;135;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C7EAFC">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 name="Google Shape;136;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7" name="Google Shape;137;p2"/>
          <p:cNvGrpSpPr/>
          <p:nvPr/>
        </p:nvGrpSpPr>
        <p:grpSpPr>
          <a:xfrm>
            <a:off x="17140037" y="9298379"/>
            <a:ext cx="828587" cy="996659"/>
            <a:chOff x="0" y="-38100"/>
            <a:chExt cx="168909" cy="203170"/>
          </a:xfrm>
        </p:grpSpPr>
        <p:sp>
          <p:nvSpPr>
            <p:cNvPr id="138" name="Google Shape;138;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7961AB">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 name="Google Shape;139;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0" name="Google Shape;140;p2"/>
          <p:cNvGrpSpPr/>
          <p:nvPr/>
        </p:nvGrpSpPr>
        <p:grpSpPr>
          <a:xfrm>
            <a:off x="10530989" y="9659703"/>
            <a:ext cx="543464" cy="733487"/>
            <a:chOff x="0" y="-38100"/>
            <a:chExt cx="110786" cy="149523"/>
          </a:xfrm>
        </p:grpSpPr>
        <p:sp>
          <p:nvSpPr>
            <p:cNvPr id="141" name="Google Shape;141;p2"/>
            <p:cNvSpPr/>
            <p:nvPr/>
          </p:nvSpPr>
          <p:spPr>
            <a:xfrm>
              <a:off x="0" y="0"/>
              <a:ext cx="110786" cy="111423"/>
            </a:xfrm>
            <a:custGeom>
              <a:rect b="b" l="l" r="r" t="t"/>
              <a:pathLst>
                <a:path extrusionOk="0" h="111423" w="110786">
                  <a:moveTo>
                    <a:pt x="0" y="0"/>
                  </a:moveTo>
                  <a:lnTo>
                    <a:pt x="110786" y="0"/>
                  </a:lnTo>
                  <a:lnTo>
                    <a:pt x="110786" y="111423"/>
                  </a:lnTo>
                  <a:lnTo>
                    <a:pt x="0" y="111423"/>
                  </a:lnTo>
                  <a:close/>
                </a:path>
              </a:pathLst>
            </a:custGeom>
            <a:solidFill>
              <a:srgbClr val="7961AB">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2" name="Google Shape;142;p2"/>
            <p:cNvSpPr txBox="1"/>
            <p:nvPr/>
          </p:nvSpPr>
          <p:spPr>
            <a:xfrm>
              <a:off x="0" y="-38100"/>
              <a:ext cx="110786" cy="149523"/>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3" name="Google Shape;143;p2"/>
          <p:cNvGrpSpPr/>
          <p:nvPr/>
        </p:nvGrpSpPr>
        <p:grpSpPr>
          <a:xfrm>
            <a:off x="16096089" y="9757855"/>
            <a:ext cx="630570" cy="537183"/>
            <a:chOff x="0" y="-38100"/>
            <a:chExt cx="128543" cy="109506"/>
          </a:xfrm>
        </p:grpSpPr>
        <p:sp>
          <p:nvSpPr>
            <p:cNvPr id="144" name="Google Shape;144;p2"/>
            <p:cNvSpPr/>
            <p:nvPr/>
          </p:nvSpPr>
          <p:spPr>
            <a:xfrm>
              <a:off x="0" y="0"/>
              <a:ext cx="128543" cy="71406"/>
            </a:xfrm>
            <a:custGeom>
              <a:rect b="b" l="l" r="r" t="t"/>
              <a:pathLst>
                <a:path extrusionOk="0" h="71406" w="128543">
                  <a:moveTo>
                    <a:pt x="0" y="0"/>
                  </a:moveTo>
                  <a:lnTo>
                    <a:pt x="128543" y="0"/>
                  </a:lnTo>
                  <a:lnTo>
                    <a:pt x="128543" y="71406"/>
                  </a:lnTo>
                  <a:lnTo>
                    <a:pt x="0" y="71406"/>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 name="Google Shape;145;p2"/>
            <p:cNvSpPr txBox="1"/>
            <p:nvPr/>
          </p:nvSpPr>
          <p:spPr>
            <a:xfrm>
              <a:off x="0" y="-38100"/>
              <a:ext cx="128543" cy="10950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6" name="Google Shape;146;p2"/>
          <p:cNvGrpSpPr/>
          <p:nvPr/>
        </p:nvGrpSpPr>
        <p:grpSpPr>
          <a:xfrm>
            <a:off x="0" y="-112458"/>
            <a:ext cx="315272" cy="786776"/>
            <a:chOff x="0" y="-38100"/>
            <a:chExt cx="82450" cy="205757"/>
          </a:xfrm>
        </p:grpSpPr>
        <p:sp>
          <p:nvSpPr>
            <p:cNvPr id="147" name="Google Shape;147;p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 name="Google Shape;148;p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9" name="Google Shape;149;p2"/>
          <p:cNvGrpSpPr/>
          <p:nvPr/>
        </p:nvGrpSpPr>
        <p:grpSpPr>
          <a:xfrm>
            <a:off x="0" y="1116904"/>
            <a:ext cx="503883" cy="1931922"/>
            <a:chOff x="0" y="-38100"/>
            <a:chExt cx="131775" cy="505235"/>
          </a:xfrm>
        </p:grpSpPr>
        <p:sp>
          <p:nvSpPr>
            <p:cNvPr id="150" name="Google Shape;150;p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 name="Google Shape;151;p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2" name="Google Shape;152;p2"/>
          <p:cNvGrpSpPr/>
          <p:nvPr/>
        </p:nvGrpSpPr>
        <p:grpSpPr>
          <a:xfrm>
            <a:off x="790770" y="-112458"/>
            <a:ext cx="1427175" cy="786776"/>
            <a:chOff x="0" y="-38100"/>
            <a:chExt cx="373234" cy="205757"/>
          </a:xfrm>
        </p:grpSpPr>
        <p:sp>
          <p:nvSpPr>
            <p:cNvPr id="153" name="Google Shape;153;p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 name="Google Shape;154;p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41"/>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5" name="Google Shape;465;p41"/>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6" name="Google Shape;466;p41"/>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67" name="Google Shape;467;p41"/>
          <p:cNvGrpSpPr/>
          <p:nvPr/>
        </p:nvGrpSpPr>
        <p:grpSpPr>
          <a:xfrm>
            <a:off x="6111849" y="2794410"/>
            <a:ext cx="11044935" cy="5258101"/>
            <a:chOff x="0" y="-47625"/>
            <a:chExt cx="1484188" cy="418826"/>
          </a:xfrm>
        </p:grpSpPr>
        <p:sp>
          <p:nvSpPr>
            <p:cNvPr id="468" name="Google Shape;468;p41"/>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9" name="Google Shape;469;p41"/>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70" name="Google Shape;470;p41"/>
          <p:cNvGrpSpPr/>
          <p:nvPr/>
        </p:nvGrpSpPr>
        <p:grpSpPr>
          <a:xfrm>
            <a:off x="-696258" y="-1193133"/>
            <a:ext cx="7178388" cy="12095887"/>
            <a:chOff x="0" y="-57150"/>
            <a:chExt cx="1890604" cy="3185748"/>
          </a:xfrm>
        </p:grpSpPr>
        <p:sp>
          <p:nvSpPr>
            <p:cNvPr id="471" name="Google Shape;471;p41"/>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2" name="Google Shape;472;p41"/>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73" name="Google Shape;473;p41"/>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4" name="Google Shape;474;p41"/>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5" name="Google Shape;475;p41"/>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76" name="Google Shape;476;p41"/>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02</a:t>
            </a:r>
            <a:endParaRPr b="0" i="0" sz="1400" u="none" cap="none" strike="noStrike">
              <a:solidFill>
                <a:srgbClr val="000000"/>
              </a:solidFill>
              <a:latin typeface="Arial"/>
              <a:ea typeface="Arial"/>
              <a:cs typeface="Arial"/>
              <a:sym typeface="Arial"/>
            </a:endParaRPr>
          </a:p>
        </p:txBody>
      </p:sp>
      <p:sp>
        <p:nvSpPr>
          <p:cNvPr id="477" name="Google Shape;477;p41"/>
          <p:cNvSpPr txBox="1"/>
          <p:nvPr/>
        </p:nvSpPr>
        <p:spPr>
          <a:xfrm>
            <a:off x="6834524" y="3423550"/>
            <a:ext cx="11890500" cy="46299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chemeClr val="dk1"/>
              </a:buClr>
              <a:buSzPts val="1100"/>
              <a:buFont typeface="Arial"/>
              <a:buNone/>
            </a:pPr>
            <a:r>
              <a:rPr b="1" i="0" lang="en-US" sz="8000" u="none" cap="none" strike="noStrike">
                <a:solidFill>
                  <a:srgbClr val="343434"/>
                </a:solidFill>
                <a:latin typeface="Arial"/>
                <a:ea typeface="Arial"/>
                <a:cs typeface="Arial"/>
                <a:sym typeface="Arial"/>
              </a:rPr>
              <a:t>Ismerkedjünk meg, Ismerkedj meg velünk,</a:t>
            </a:r>
            <a:endParaRPr b="1" i="0" sz="8000" u="none" cap="none" strike="noStrike">
              <a:solidFill>
                <a:srgbClr val="343434"/>
              </a:solidFill>
              <a:latin typeface="Arial"/>
              <a:ea typeface="Arial"/>
              <a:cs typeface="Arial"/>
              <a:sym typeface="Arial"/>
            </a:endParaRPr>
          </a:p>
          <a:p>
            <a:pPr indent="0" lvl="0" marL="0" marR="0" rtl="0" algn="l">
              <a:lnSpc>
                <a:spcPct val="94000"/>
              </a:lnSpc>
              <a:spcBef>
                <a:spcPts val="0"/>
              </a:spcBef>
              <a:spcAft>
                <a:spcPts val="0"/>
              </a:spcAft>
              <a:buClr>
                <a:schemeClr val="dk1"/>
              </a:buClr>
              <a:buSzPts val="1100"/>
              <a:buFont typeface="Arial"/>
              <a:buNone/>
            </a:pPr>
            <a:r>
              <a:rPr b="1" i="0" lang="en-US" sz="8000" u="none" cap="none" strike="noStrike">
                <a:solidFill>
                  <a:srgbClr val="343434"/>
                </a:solidFill>
                <a:latin typeface="Arial"/>
                <a:ea typeface="Arial"/>
                <a:cs typeface="Arial"/>
                <a:sym typeface="Arial"/>
              </a:rPr>
              <a:t>Ismerjük meg egymást</a:t>
            </a:r>
            <a:endParaRPr b="1" i="0" sz="8000" u="none" cap="none" strike="noStrike">
              <a:solidFill>
                <a:srgbClr val="343434"/>
              </a:solidFill>
              <a:latin typeface="Arial"/>
              <a:ea typeface="Arial"/>
              <a:cs typeface="Arial"/>
              <a:sym typeface="Arial"/>
            </a:endParaRPr>
          </a:p>
          <a:p>
            <a:pPr indent="0" lvl="0" marL="0" marR="0" rtl="0" algn="l">
              <a:lnSpc>
                <a:spcPct val="94000"/>
              </a:lnSpc>
              <a:spcBef>
                <a:spcPts val="0"/>
              </a:spcBef>
              <a:spcAft>
                <a:spcPts val="0"/>
              </a:spcAft>
              <a:buClr>
                <a:srgbClr val="000000"/>
              </a:buClr>
              <a:buSzPts val="8000"/>
              <a:buFont typeface="Arial"/>
              <a:buNone/>
            </a:pPr>
            <a:r>
              <a:t/>
            </a:r>
            <a:endParaRPr b="1" i="0" sz="8000" u="none" cap="none" strike="noStrike">
              <a:solidFill>
                <a:srgbClr val="343434"/>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p4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Ön- és csoportbemutató</a:t>
            </a:r>
            <a:endParaRPr/>
          </a:p>
        </p:txBody>
      </p:sp>
      <p:sp>
        <p:nvSpPr>
          <p:cNvPr id="483" name="Google Shape;483;p42"/>
          <p:cNvSpPr txBox="1"/>
          <p:nvPr>
            <p:ph idx="1" type="subTitle"/>
          </p:nvPr>
        </p:nvSpPr>
        <p:spPr>
          <a:xfrm>
            <a:off x="1013345" y="2589663"/>
            <a:ext cx="10300114" cy="3376797"/>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 HILDA-t egy teljes iskolai ökoszisztéma keretrendszerében tervezték.</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Ennek megfelelően a tanárokat, az iskolavezetőket és a szülőket is megszólítja, és számos, a három csoportban közös modulon keresztül elősegíti a kölcsönös tanulást a három csoport között.</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484" name="Google Shape;484;p4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85" name="Google Shape;485;p42"/>
          <p:cNvGrpSpPr/>
          <p:nvPr/>
        </p:nvGrpSpPr>
        <p:grpSpPr>
          <a:xfrm>
            <a:off x="790770" y="-112458"/>
            <a:ext cx="1427175" cy="786776"/>
            <a:chOff x="0" y="-38100"/>
            <a:chExt cx="373234" cy="205757"/>
          </a:xfrm>
        </p:grpSpPr>
        <p:sp>
          <p:nvSpPr>
            <p:cNvPr id="486" name="Google Shape;486;p4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7" name="Google Shape;487;p4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88" name="Google Shape;488;p42"/>
          <p:cNvGrpSpPr/>
          <p:nvPr/>
        </p:nvGrpSpPr>
        <p:grpSpPr>
          <a:xfrm>
            <a:off x="0" y="-112458"/>
            <a:ext cx="315272" cy="786776"/>
            <a:chOff x="0" y="-38100"/>
            <a:chExt cx="82450" cy="205757"/>
          </a:xfrm>
        </p:grpSpPr>
        <p:sp>
          <p:nvSpPr>
            <p:cNvPr id="489" name="Google Shape;489;p4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0" name="Google Shape;490;p4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91" name="Google Shape;491;p42"/>
          <p:cNvGrpSpPr/>
          <p:nvPr/>
        </p:nvGrpSpPr>
        <p:grpSpPr>
          <a:xfrm>
            <a:off x="0" y="1116904"/>
            <a:ext cx="503883" cy="1931922"/>
            <a:chOff x="0" y="-38100"/>
            <a:chExt cx="131775" cy="505235"/>
          </a:xfrm>
        </p:grpSpPr>
        <p:sp>
          <p:nvSpPr>
            <p:cNvPr id="492" name="Google Shape;492;p4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3" name="Google Shape;493;p4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94" name="Google Shape;494;p42"/>
          <p:cNvPicPr preferRelativeResize="0"/>
          <p:nvPr/>
        </p:nvPicPr>
        <p:blipFill rotWithShape="1">
          <a:blip r:embed="rId4">
            <a:alphaModFix/>
          </a:blip>
          <a:srcRect b="0" l="0" r="0" t="0"/>
          <a:stretch/>
        </p:blipFill>
        <p:spPr>
          <a:xfrm>
            <a:off x="13756138" y="5832379"/>
            <a:ext cx="1062410" cy="1049348"/>
          </a:xfrm>
          <a:prstGeom prst="rect">
            <a:avLst/>
          </a:prstGeom>
          <a:noFill/>
          <a:ln>
            <a:noFill/>
          </a:ln>
        </p:spPr>
      </p:pic>
      <p:pic>
        <p:nvPicPr>
          <p:cNvPr id="495" name="Google Shape;495;p42"/>
          <p:cNvPicPr preferRelativeResize="0"/>
          <p:nvPr/>
        </p:nvPicPr>
        <p:blipFill rotWithShape="1">
          <a:blip r:embed="rId5">
            <a:alphaModFix/>
          </a:blip>
          <a:srcRect b="0" l="0" r="0" t="0"/>
          <a:stretch/>
        </p:blipFill>
        <p:spPr>
          <a:xfrm>
            <a:off x="11942316" y="6367721"/>
            <a:ext cx="1507557" cy="1470025"/>
          </a:xfrm>
          <a:prstGeom prst="rect">
            <a:avLst/>
          </a:prstGeom>
          <a:noFill/>
          <a:ln>
            <a:noFill/>
          </a:ln>
        </p:spPr>
      </p:pic>
      <p:grpSp>
        <p:nvGrpSpPr>
          <p:cNvPr id="496" name="Google Shape;496;p42"/>
          <p:cNvGrpSpPr/>
          <p:nvPr/>
        </p:nvGrpSpPr>
        <p:grpSpPr>
          <a:xfrm>
            <a:off x="15183773" y="6618673"/>
            <a:ext cx="1585627" cy="1059180"/>
            <a:chOff x="15117413" y="5590855"/>
            <a:chExt cx="3170587" cy="2295845"/>
          </a:xfrm>
        </p:grpSpPr>
        <p:pic>
          <p:nvPicPr>
            <p:cNvPr id="497" name="Google Shape;497;p42"/>
            <p:cNvPicPr preferRelativeResize="0"/>
            <p:nvPr/>
          </p:nvPicPr>
          <p:blipFill rotWithShape="1">
            <a:blip r:embed="rId6">
              <a:alphaModFix/>
            </a:blip>
            <a:srcRect b="0" l="0" r="0" t="0"/>
            <a:stretch/>
          </p:blipFill>
          <p:spPr>
            <a:xfrm>
              <a:off x="16163629" y="5638486"/>
              <a:ext cx="2124371" cy="2248214"/>
            </a:xfrm>
            <a:prstGeom prst="rect">
              <a:avLst/>
            </a:prstGeom>
            <a:noFill/>
            <a:ln>
              <a:noFill/>
            </a:ln>
          </p:spPr>
        </p:pic>
        <p:pic>
          <p:nvPicPr>
            <p:cNvPr id="498" name="Google Shape;498;p42"/>
            <p:cNvPicPr preferRelativeResize="0"/>
            <p:nvPr/>
          </p:nvPicPr>
          <p:blipFill rotWithShape="1">
            <a:blip r:embed="rId7">
              <a:alphaModFix/>
            </a:blip>
            <a:srcRect b="0" l="0" r="0" t="0"/>
            <a:stretch/>
          </p:blipFill>
          <p:spPr>
            <a:xfrm>
              <a:off x="15117413" y="5590855"/>
              <a:ext cx="2324424" cy="2295845"/>
            </a:xfrm>
            <a:prstGeom prst="rect">
              <a:avLst/>
            </a:prstGeom>
            <a:noFill/>
            <a:ln>
              <a:noFill/>
            </a:ln>
          </p:spPr>
        </p:pic>
      </p:grpSp>
      <p:sp>
        <p:nvSpPr>
          <p:cNvPr id="499" name="Google Shape;499;p42"/>
          <p:cNvSpPr txBox="1"/>
          <p:nvPr/>
        </p:nvSpPr>
        <p:spPr>
          <a:xfrm>
            <a:off x="12463445" y="2611818"/>
            <a:ext cx="3747841" cy="1461875"/>
          </a:xfrm>
          <a:prstGeom prst="rect">
            <a:avLst/>
          </a:prstGeom>
          <a:noFill/>
          <a:ln>
            <a:noFill/>
          </a:ln>
        </p:spPr>
        <p:txBody>
          <a:bodyPr anchorCtr="0" anchor="t" bIns="0" lIns="0" spcFirstLastPara="1" rIns="0" wrap="square" tIns="0">
            <a:spAutoFit/>
          </a:bodyPr>
          <a:lstStyle/>
          <a:p>
            <a:pPr indent="0" lvl="0" marL="0" marR="0" rtl="0" algn="ctr">
              <a:lnSpc>
                <a:spcPct val="110004"/>
              </a:lnSpc>
              <a:spcBef>
                <a:spcPts val="0"/>
              </a:spcBef>
              <a:spcAft>
                <a:spcPts val="0"/>
              </a:spcAft>
              <a:buClr>
                <a:srgbClr val="000000"/>
              </a:buClr>
              <a:buSzPts val="8636"/>
              <a:buFont typeface="Arial"/>
              <a:buNone/>
            </a:pPr>
            <a:r>
              <a:rPr b="1" i="0" lang="en-US" sz="8636" u="none" cap="none" strike="noStrike">
                <a:solidFill>
                  <a:srgbClr val="0C4DA2"/>
                </a:solidFill>
                <a:latin typeface="Bricolage Grotesque"/>
                <a:ea typeface="Bricolage Grotesque"/>
                <a:cs typeface="Bricolage Grotesque"/>
                <a:sym typeface="Bricolage Grotesque"/>
              </a:rPr>
              <a:t>HILDA</a:t>
            </a:r>
            <a:endParaRPr b="0" i="0" sz="1400" u="none" cap="none" strike="noStrike">
              <a:solidFill>
                <a:srgbClr val="0C4DA2"/>
              </a:solidFill>
              <a:latin typeface="Arial"/>
              <a:ea typeface="Arial"/>
              <a:cs typeface="Arial"/>
              <a:sym typeface="Arial"/>
            </a:endParaRPr>
          </a:p>
        </p:txBody>
      </p:sp>
      <p:cxnSp>
        <p:nvCxnSpPr>
          <p:cNvPr id="500" name="Google Shape;500;p42"/>
          <p:cNvCxnSpPr>
            <a:stCxn id="499" idx="2"/>
            <a:endCxn id="495" idx="0"/>
          </p:cNvCxnSpPr>
          <p:nvPr/>
        </p:nvCxnSpPr>
        <p:spPr>
          <a:xfrm flipH="1">
            <a:off x="12696066" y="4073693"/>
            <a:ext cx="1641300" cy="2294100"/>
          </a:xfrm>
          <a:prstGeom prst="straightConnector1">
            <a:avLst/>
          </a:prstGeom>
          <a:noFill/>
          <a:ln cap="flat" cmpd="sng" w="76200">
            <a:solidFill>
              <a:schemeClr val="dk2"/>
            </a:solidFill>
            <a:prstDash val="solid"/>
            <a:round/>
            <a:headEnd len="sm" w="sm" type="none"/>
            <a:tailEnd len="med" w="med" type="triangle"/>
          </a:ln>
        </p:spPr>
      </p:cxnSp>
      <p:cxnSp>
        <p:nvCxnSpPr>
          <p:cNvPr id="501" name="Google Shape;501;p42"/>
          <p:cNvCxnSpPr>
            <a:stCxn id="499" idx="2"/>
            <a:endCxn id="494" idx="0"/>
          </p:cNvCxnSpPr>
          <p:nvPr/>
        </p:nvCxnSpPr>
        <p:spPr>
          <a:xfrm flipH="1">
            <a:off x="14287266" y="4073693"/>
            <a:ext cx="50100" cy="1758600"/>
          </a:xfrm>
          <a:prstGeom prst="straightConnector1">
            <a:avLst/>
          </a:prstGeom>
          <a:noFill/>
          <a:ln cap="flat" cmpd="sng" w="76200">
            <a:solidFill>
              <a:schemeClr val="dk2"/>
            </a:solidFill>
            <a:prstDash val="solid"/>
            <a:round/>
            <a:headEnd len="sm" w="sm" type="none"/>
            <a:tailEnd len="med" w="med" type="triangle"/>
          </a:ln>
        </p:spPr>
      </p:cxnSp>
      <p:cxnSp>
        <p:nvCxnSpPr>
          <p:cNvPr id="502" name="Google Shape;502;p42"/>
          <p:cNvCxnSpPr>
            <a:stCxn id="499" idx="2"/>
            <a:endCxn id="498" idx="0"/>
          </p:cNvCxnSpPr>
          <p:nvPr/>
        </p:nvCxnSpPr>
        <p:spPr>
          <a:xfrm>
            <a:off x="14337366" y="4073693"/>
            <a:ext cx="1427700" cy="2544900"/>
          </a:xfrm>
          <a:prstGeom prst="straightConnector1">
            <a:avLst/>
          </a:prstGeom>
          <a:noFill/>
          <a:ln cap="flat" cmpd="sng" w="76200">
            <a:solidFill>
              <a:schemeClr val="dk2"/>
            </a:solidFill>
            <a:prstDash val="solid"/>
            <a:round/>
            <a:headEnd len="sm" w="sm" type="none"/>
            <a:tailEnd len="med" w="med" type="triangle"/>
          </a:ln>
        </p:spPr>
      </p:cxnSp>
      <p:sp>
        <p:nvSpPr>
          <p:cNvPr id="503" name="Google Shape;503;p42"/>
          <p:cNvSpPr txBox="1"/>
          <p:nvPr/>
        </p:nvSpPr>
        <p:spPr>
          <a:xfrm>
            <a:off x="9130940" y="9956297"/>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Icons source: https://thenounproject.com/creator/agusrahar/</a:t>
            </a:r>
            <a:endParaRPr b="0" i="0" sz="1400" u="none" cap="none" strike="noStrike">
              <a:solidFill>
                <a:srgbClr val="000000"/>
              </a:solidFill>
              <a:latin typeface="Arial"/>
              <a:ea typeface="Arial"/>
              <a:cs typeface="Arial"/>
              <a:sym typeface="Arial"/>
            </a:endParaRPr>
          </a:p>
        </p:txBody>
      </p:sp>
      <p:cxnSp>
        <p:nvCxnSpPr>
          <p:cNvPr id="504" name="Google Shape;504;p42"/>
          <p:cNvCxnSpPr>
            <a:stCxn id="494" idx="2"/>
            <a:endCxn id="495" idx="3"/>
          </p:cNvCxnSpPr>
          <p:nvPr/>
        </p:nvCxnSpPr>
        <p:spPr>
          <a:xfrm flipH="1">
            <a:off x="13449743" y="6881727"/>
            <a:ext cx="837600" cy="221100"/>
          </a:xfrm>
          <a:prstGeom prst="straightConnector1">
            <a:avLst/>
          </a:prstGeom>
          <a:noFill/>
          <a:ln cap="flat" cmpd="sng" w="38100">
            <a:solidFill>
              <a:schemeClr val="dk2"/>
            </a:solidFill>
            <a:prstDash val="dash"/>
            <a:round/>
            <a:headEnd len="med" w="med" type="triangle"/>
            <a:tailEnd len="med" w="med" type="triangle"/>
          </a:ln>
        </p:spPr>
      </p:cxnSp>
      <p:cxnSp>
        <p:nvCxnSpPr>
          <p:cNvPr id="505" name="Google Shape;505;p42"/>
          <p:cNvCxnSpPr>
            <a:stCxn id="498" idx="1"/>
            <a:endCxn id="494" idx="2"/>
          </p:cNvCxnSpPr>
          <p:nvPr/>
        </p:nvCxnSpPr>
        <p:spPr>
          <a:xfrm rot="10800000">
            <a:off x="14287373" y="6881863"/>
            <a:ext cx="896400" cy="266400"/>
          </a:xfrm>
          <a:prstGeom prst="straightConnector1">
            <a:avLst/>
          </a:prstGeom>
          <a:noFill/>
          <a:ln cap="flat" cmpd="sng" w="38100">
            <a:solidFill>
              <a:schemeClr val="dk2"/>
            </a:solidFill>
            <a:prstDash val="dash"/>
            <a:round/>
            <a:headEnd len="med" w="med" type="triangle"/>
            <a:tailEnd len="med" w="med" type="triangle"/>
          </a:ln>
        </p:spPr>
      </p:cxnSp>
      <p:cxnSp>
        <p:nvCxnSpPr>
          <p:cNvPr id="506" name="Google Shape;506;p42"/>
          <p:cNvCxnSpPr>
            <a:stCxn id="498" idx="1"/>
            <a:endCxn id="495" idx="3"/>
          </p:cNvCxnSpPr>
          <p:nvPr/>
        </p:nvCxnSpPr>
        <p:spPr>
          <a:xfrm rot="10800000">
            <a:off x="13449773" y="7102663"/>
            <a:ext cx="1734000" cy="45600"/>
          </a:xfrm>
          <a:prstGeom prst="straightConnector1">
            <a:avLst/>
          </a:prstGeom>
          <a:noFill/>
          <a:ln cap="flat" cmpd="sng" w="38100">
            <a:solidFill>
              <a:schemeClr val="dk2"/>
            </a:solidFill>
            <a:prstDash val="dash"/>
            <a:round/>
            <a:headEnd len="med" w="med" type="triangle"/>
            <a:tailEnd len="med" w="med" type="triangle"/>
          </a:ln>
        </p:spPr>
      </p:cxn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4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Ön- és csoportbemutató</a:t>
            </a:r>
            <a:endParaRPr/>
          </a:p>
        </p:txBody>
      </p:sp>
      <p:sp>
        <p:nvSpPr>
          <p:cNvPr id="512" name="Google Shape;512;p4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13" name="Google Shape;513;p43"/>
          <p:cNvGrpSpPr/>
          <p:nvPr/>
        </p:nvGrpSpPr>
        <p:grpSpPr>
          <a:xfrm>
            <a:off x="790770" y="-112458"/>
            <a:ext cx="1427175" cy="786776"/>
            <a:chOff x="0" y="-38100"/>
            <a:chExt cx="373234" cy="205757"/>
          </a:xfrm>
        </p:grpSpPr>
        <p:sp>
          <p:nvSpPr>
            <p:cNvPr id="514" name="Google Shape;514;p4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5" name="Google Shape;515;p4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16" name="Google Shape;516;p43"/>
          <p:cNvGrpSpPr/>
          <p:nvPr/>
        </p:nvGrpSpPr>
        <p:grpSpPr>
          <a:xfrm>
            <a:off x="0" y="-112458"/>
            <a:ext cx="315272" cy="786776"/>
            <a:chOff x="0" y="-38100"/>
            <a:chExt cx="82450" cy="205757"/>
          </a:xfrm>
        </p:grpSpPr>
        <p:sp>
          <p:nvSpPr>
            <p:cNvPr id="517" name="Google Shape;517;p4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8" name="Google Shape;518;p4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19" name="Google Shape;519;p43"/>
          <p:cNvGrpSpPr/>
          <p:nvPr/>
        </p:nvGrpSpPr>
        <p:grpSpPr>
          <a:xfrm>
            <a:off x="0" y="1116904"/>
            <a:ext cx="503883" cy="1931922"/>
            <a:chOff x="0" y="-38100"/>
            <a:chExt cx="131775" cy="505235"/>
          </a:xfrm>
        </p:grpSpPr>
        <p:sp>
          <p:nvSpPr>
            <p:cNvPr id="520" name="Google Shape;520;p4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1" name="Google Shape;521;p4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522" name="Google Shape;522;p43"/>
          <p:cNvSpPr txBox="1"/>
          <p:nvPr/>
        </p:nvSpPr>
        <p:spPr>
          <a:xfrm>
            <a:off x="1013345" y="2589663"/>
            <a:ext cx="10300114" cy="3376797"/>
          </a:xfrm>
          <a:prstGeom prst="rect">
            <a:avLst/>
          </a:prstGeom>
          <a:noFill/>
          <a:ln>
            <a:noFill/>
          </a:ln>
        </p:spPr>
        <p:txBody>
          <a:bodyPr anchorCtr="0" anchor="t" bIns="45700" lIns="91425" spcFirstLastPara="1" rIns="91425" wrap="square" tIns="45700">
            <a:noAutofit/>
          </a:bodyPr>
          <a:lstStyle/>
          <a:p>
            <a:pPr indent="0" lvl="0" marL="25400" marR="0" rtl="0" algn="l">
              <a:lnSpc>
                <a:spcPct val="17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Ahhoz, hogy gyümölcsöző csere és tényleges kölcsönös tanulás folyhasson a csoportok és az egyéni résztvevők között, utóbbiaknak ismerniük kell egymást.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6" name="Shape 526"/>
        <p:cNvGrpSpPr/>
        <p:nvPr/>
      </p:nvGrpSpPr>
      <p:grpSpPr>
        <a:xfrm>
          <a:off x="0" y="0"/>
          <a:ext cx="0" cy="0"/>
          <a:chOff x="0" y="0"/>
          <a:chExt cx="0" cy="0"/>
        </a:xfrm>
      </p:grpSpPr>
      <p:sp>
        <p:nvSpPr>
          <p:cNvPr id="527" name="Google Shape;527;p45"/>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8" name="Google Shape;528;p45"/>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9" name="Google Shape;529;p45"/>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30" name="Google Shape;530;p45"/>
          <p:cNvGrpSpPr/>
          <p:nvPr/>
        </p:nvGrpSpPr>
        <p:grpSpPr>
          <a:xfrm>
            <a:off x="6111849" y="2794411"/>
            <a:ext cx="11044935" cy="2349090"/>
            <a:chOff x="0" y="-47625"/>
            <a:chExt cx="1484188" cy="418826"/>
          </a:xfrm>
        </p:grpSpPr>
        <p:sp>
          <p:nvSpPr>
            <p:cNvPr id="531" name="Google Shape;531;p45"/>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2" name="Google Shape;532;p45"/>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33" name="Google Shape;533;p45"/>
          <p:cNvGrpSpPr/>
          <p:nvPr/>
        </p:nvGrpSpPr>
        <p:grpSpPr>
          <a:xfrm>
            <a:off x="-696258" y="-1193133"/>
            <a:ext cx="7178388" cy="12095887"/>
            <a:chOff x="0" y="-57150"/>
            <a:chExt cx="1890604" cy="3185748"/>
          </a:xfrm>
        </p:grpSpPr>
        <p:sp>
          <p:nvSpPr>
            <p:cNvPr id="534" name="Google Shape;534;p45"/>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5" name="Google Shape;535;p45"/>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536" name="Google Shape;536;p45"/>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7" name="Google Shape;537;p45"/>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8" name="Google Shape;538;p45"/>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539" name="Google Shape;539;p45"/>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03</a:t>
            </a:r>
            <a:endParaRPr b="0" i="0" sz="1400" u="none" cap="none" strike="noStrike">
              <a:solidFill>
                <a:srgbClr val="000000"/>
              </a:solidFill>
              <a:latin typeface="Arial"/>
              <a:ea typeface="Arial"/>
              <a:cs typeface="Arial"/>
              <a:sym typeface="Arial"/>
            </a:endParaRPr>
          </a:p>
        </p:txBody>
      </p:sp>
      <p:sp>
        <p:nvSpPr>
          <p:cNvPr id="540" name="Google Shape;540;p45"/>
          <p:cNvSpPr txBox="1"/>
          <p:nvPr/>
        </p:nvSpPr>
        <p:spPr>
          <a:xfrm>
            <a:off x="6834529" y="3423551"/>
            <a:ext cx="10158000" cy="11574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Indoklás</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4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Hogyan lehet leküzdeni a dezinformációt / félretájékoztatást</a:t>
            </a:r>
            <a:endParaRPr/>
          </a:p>
        </p:txBody>
      </p:sp>
      <p:sp>
        <p:nvSpPr>
          <p:cNvPr id="546" name="Google Shape;546;p4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47" name="Google Shape;547;p46"/>
          <p:cNvGrpSpPr/>
          <p:nvPr/>
        </p:nvGrpSpPr>
        <p:grpSpPr>
          <a:xfrm>
            <a:off x="790770" y="-112458"/>
            <a:ext cx="1427175" cy="786776"/>
            <a:chOff x="0" y="-38100"/>
            <a:chExt cx="373234" cy="205757"/>
          </a:xfrm>
        </p:grpSpPr>
        <p:sp>
          <p:nvSpPr>
            <p:cNvPr id="548" name="Google Shape;548;p4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9" name="Google Shape;549;p4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0" name="Google Shape;550;p46"/>
          <p:cNvGrpSpPr/>
          <p:nvPr/>
        </p:nvGrpSpPr>
        <p:grpSpPr>
          <a:xfrm>
            <a:off x="0" y="-112458"/>
            <a:ext cx="315272" cy="786776"/>
            <a:chOff x="0" y="-38100"/>
            <a:chExt cx="82450" cy="205757"/>
          </a:xfrm>
        </p:grpSpPr>
        <p:sp>
          <p:nvSpPr>
            <p:cNvPr id="551" name="Google Shape;551;p4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2" name="Google Shape;552;p4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3" name="Google Shape;553;p46"/>
          <p:cNvGrpSpPr/>
          <p:nvPr/>
        </p:nvGrpSpPr>
        <p:grpSpPr>
          <a:xfrm>
            <a:off x="0" y="1116904"/>
            <a:ext cx="503883" cy="1931922"/>
            <a:chOff x="0" y="-38100"/>
            <a:chExt cx="131775" cy="505235"/>
          </a:xfrm>
        </p:grpSpPr>
        <p:sp>
          <p:nvSpPr>
            <p:cNvPr id="554" name="Google Shape;554;p4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5" name="Google Shape;555;p4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Immagine che contiene Elementi grafici, clipart, design, cartone animato&#10;&#10;Il contenuto generato dall'IA potrebbe non essere corretto." id="556" name="Google Shape;556;p46"/>
          <p:cNvPicPr preferRelativeResize="0"/>
          <p:nvPr/>
        </p:nvPicPr>
        <p:blipFill rotWithShape="1">
          <a:blip r:embed="rId4">
            <a:alphaModFix/>
          </a:blip>
          <a:srcRect b="36674" l="3422" r="76528" t="46211"/>
          <a:stretch/>
        </p:blipFill>
        <p:spPr>
          <a:xfrm>
            <a:off x="8972550" y="3238501"/>
            <a:ext cx="1041400" cy="889000"/>
          </a:xfrm>
          <a:prstGeom prst="rect">
            <a:avLst/>
          </a:prstGeom>
          <a:noFill/>
          <a:ln>
            <a:noFill/>
          </a:ln>
        </p:spPr>
      </p:pic>
      <p:pic>
        <p:nvPicPr>
          <p:cNvPr descr="Immagine che contiene Elementi grafici, clipart, design, cartone animato&#10;&#10;Il contenuto generato dall'IA potrebbe non essere corretto." id="557" name="Google Shape;557;p46"/>
          <p:cNvPicPr preferRelativeResize="0"/>
          <p:nvPr/>
        </p:nvPicPr>
        <p:blipFill rotWithShape="1">
          <a:blip r:embed="rId4">
            <a:alphaModFix/>
          </a:blip>
          <a:srcRect b="39167" l="77671" r="4724" t="41027"/>
          <a:stretch/>
        </p:blipFill>
        <p:spPr>
          <a:xfrm>
            <a:off x="10115549" y="3352799"/>
            <a:ext cx="914401" cy="1028701"/>
          </a:xfrm>
          <a:prstGeom prst="rect">
            <a:avLst/>
          </a:prstGeom>
          <a:noFill/>
          <a:ln>
            <a:noFill/>
          </a:ln>
        </p:spPr>
      </p:pic>
      <p:pic>
        <p:nvPicPr>
          <p:cNvPr descr="Immagine che contiene Elementi grafici, clipart, design, cartone animato&#10;&#10;Il contenuto generato dall'IA potrebbe non essere corretto." id="558" name="Google Shape;558;p46"/>
          <p:cNvPicPr preferRelativeResize="0"/>
          <p:nvPr/>
        </p:nvPicPr>
        <p:blipFill rotWithShape="1">
          <a:blip r:embed="rId4">
            <a:alphaModFix/>
          </a:blip>
          <a:srcRect b="36674" l="3422" r="76528" t="46211"/>
          <a:stretch/>
        </p:blipFill>
        <p:spPr>
          <a:xfrm>
            <a:off x="7956550" y="4127501"/>
            <a:ext cx="1041400" cy="889000"/>
          </a:xfrm>
          <a:prstGeom prst="rect">
            <a:avLst/>
          </a:prstGeom>
          <a:noFill/>
          <a:ln>
            <a:noFill/>
          </a:ln>
        </p:spPr>
      </p:pic>
      <p:pic>
        <p:nvPicPr>
          <p:cNvPr descr="Immagine che contiene Elementi grafici, clipart, design, cartone animato&#10;&#10;Il contenuto generato dall'IA potrebbe non essere corretto." id="559" name="Google Shape;559;p46"/>
          <p:cNvPicPr preferRelativeResize="0"/>
          <p:nvPr/>
        </p:nvPicPr>
        <p:blipFill rotWithShape="1">
          <a:blip r:embed="rId4">
            <a:alphaModFix/>
          </a:blip>
          <a:srcRect b="39167" l="77671" r="4724" t="41027"/>
          <a:stretch/>
        </p:blipFill>
        <p:spPr>
          <a:xfrm>
            <a:off x="9099549" y="4241799"/>
            <a:ext cx="914401" cy="1028701"/>
          </a:xfrm>
          <a:prstGeom prst="rect">
            <a:avLst/>
          </a:prstGeom>
          <a:noFill/>
          <a:ln>
            <a:noFill/>
          </a:ln>
        </p:spPr>
      </p:pic>
      <p:pic>
        <p:nvPicPr>
          <p:cNvPr descr="Immagine che contiene Elementi grafici, clipart, design, cartone animato&#10;&#10;Il contenuto generato dall'IA potrebbe non essere corretto." id="560" name="Google Shape;560;p46"/>
          <p:cNvPicPr preferRelativeResize="0"/>
          <p:nvPr/>
        </p:nvPicPr>
        <p:blipFill rotWithShape="1">
          <a:blip r:embed="rId4">
            <a:alphaModFix/>
          </a:blip>
          <a:srcRect b="36674" l="3422" r="76528" t="46211"/>
          <a:stretch/>
        </p:blipFill>
        <p:spPr>
          <a:xfrm>
            <a:off x="6978650" y="2908299"/>
            <a:ext cx="1041400" cy="889000"/>
          </a:xfrm>
          <a:prstGeom prst="rect">
            <a:avLst/>
          </a:prstGeom>
          <a:noFill/>
          <a:ln>
            <a:noFill/>
          </a:ln>
        </p:spPr>
      </p:pic>
      <p:pic>
        <p:nvPicPr>
          <p:cNvPr descr="Immagine che contiene Elementi grafici, clipart, design, cartone animato&#10;&#10;Il contenuto generato dall'IA potrebbe non essere corretto." id="561" name="Google Shape;561;p46"/>
          <p:cNvPicPr preferRelativeResize="0"/>
          <p:nvPr/>
        </p:nvPicPr>
        <p:blipFill rotWithShape="1">
          <a:blip r:embed="rId4">
            <a:alphaModFix/>
          </a:blip>
          <a:srcRect b="39167" l="77671" r="4724" t="41027"/>
          <a:stretch/>
        </p:blipFill>
        <p:spPr>
          <a:xfrm>
            <a:off x="8121649" y="3022597"/>
            <a:ext cx="914401" cy="1028701"/>
          </a:xfrm>
          <a:prstGeom prst="rect">
            <a:avLst/>
          </a:prstGeom>
          <a:noFill/>
          <a:ln>
            <a:noFill/>
          </a:ln>
        </p:spPr>
      </p:pic>
      <p:pic>
        <p:nvPicPr>
          <p:cNvPr descr="Immagine che contiene Elementi grafici, clipart, design, cartone animato&#10;&#10;Il contenuto generato dall'IA potrebbe non essere corretto." id="562" name="Google Shape;562;p46"/>
          <p:cNvPicPr preferRelativeResize="0"/>
          <p:nvPr/>
        </p:nvPicPr>
        <p:blipFill rotWithShape="1">
          <a:blip r:embed="rId4">
            <a:alphaModFix/>
          </a:blip>
          <a:srcRect b="36674" l="3422" r="76528" t="46211"/>
          <a:stretch/>
        </p:blipFill>
        <p:spPr>
          <a:xfrm>
            <a:off x="5962650" y="3797298"/>
            <a:ext cx="1041400" cy="889000"/>
          </a:xfrm>
          <a:prstGeom prst="rect">
            <a:avLst/>
          </a:prstGeom>
          <a:noFill/>
          <a:ln>
            <a:noFill/>
          </a:ln>
        </p:spPr>
      </p:pic>
      <p:pic>
        <p:nvPicPr>
          <p:cNvPr descr="Immagine che contiene Elementi grafici, clipart, design, cartone animato&#10;&#10;Il contenuto generato dall'IA potrebbe non essere corretto." id="563" name="Google Shape;563;p46"/>
          <p:cNvPicPr preferRelativeResize="0"/>
          <p:nvPr/>
        </p:nvPicPr>
        <p:blipFill rotWithShape="1">
          <a:blip r:embed="rId4">
            <a:alphaModFix/>
          </a:blip>
          <a:srcRect b="39167" l="77671" r="4724" t="41027"/>
          <a:stretch/>
        </p:blipFill>
        <p:spPr>
          <a:xfrm>
            <a:off x="7105649" y="3911596"/>
            <a:ext cx="914401" cy="1028701"/>
          </a:xfrm>
          <a:prstGeom prst="rect">
            <a:avLst/>
          </a:prstGeom>
          <a:noFill/>
          <a:ln>
            <a:noFill/>
          </a:ln>
        </p:spPr>
      </p:pic>
      <p:pic>
        <p:nvPicPr>
          <p:cNvPr descr="Immagine che contiene Elementi grafici, clipart, design, cartone animato&#10;&#10;Il contenuto generato dall'IA potrebbe non essere corretto." id="564" name="Google Shape;564;p46"/>
          <p:cNvPicPr preferRelativeResize="0"/>
          <p:nvPr/>
        </p:nvPicPr>
        <p:blipFill rotWithShape="1">
          <a:blip r:embed="rId4">
            <a:alphaModFix/>
          </a:blip>
          <a:srcRect b="36674" l="3422" r="76528" t="46211"/>
          <a:stretch/>
        </p:blipFill>
        <p:spPr>
          <a:xfrm>
            <a:off x="5003800" y="2527300"/>
            <a:ext cx="1041400" cy="889000"/>
          </a:xfrm>
          <a:prstGeom prst="rect">
            <a:avLst/>
          </a:prstGeom>
          <a:noFill/>
          <a:ln>
            <a:noFill/>
          </a:ln>
        </p:spPr>
      </p:pic>
      <p:pic>
        <p:nvPicPr>
          <p:cNvPr descr="Immagine che contiene Elementi grafici, clipart, design, cartone animato&#10;&#10;Il contenuto generato dall'IA potrebbe non essere corretto." id="565" name="Google Shape;565;p46"/>
          <p:cNvPicPr preferRelativeResize="0"/>
          <p:nvPr/>
        </p:nvPicPr>
        <p:blipFill rotWithShape="1">
          <a:blip r:embed="rId4">
            <a:alphaModFix/>
          </a:blip>
          <a:srcRect b="39167" l="77671" r="4724" t="41027"/>
          <a:stretch/>
        </p:blipFill>
        <p:spPr>
          <a:xfrm>
            <a:off x="6146799" y="2641598"/>
            <a:ext cx="914401" cy="1028701"/>
          </a:xfrm>
          <a:prstGeom prst="rect">
            <a:avLst/>
          </a:prstGeom>
          <a:noFill/>
          <a:ln>
            <a:noFill/>
          </a:ln>
        </p:spPr>
      </p:pic>
      <p:pic>
        <p:nvPicPr>
          <p:cNvPr descr="Immagine che contiene Elementi grafici, clipart, design, cartone animato&#10;&#10;Il contenuto generato dall'IA potrebbe non essere corretto." id="566" name="Google Shape;566;p46"/>
          <p:cNvPicPr preferRelativeResize="0"/>
          <p:nvPr/>
        </p:nvPicPr>
        <p:blipFill rotWithShape="1">
          <a:blip r:embed="rId4">
            <a:alphaModFix/>
          </a:blip>
          <a:srcRect b="36674" l="3422" r="76528" t="46211"/>
          <a:stretch/>
        </p:blipFill>
        <p:spPr>
          <a:xfrm>
            <a:off x="3968750" y="3378195"/>
            <a:ext cx="1041400" cy="889000"/>
          </a:xfrm>
          <a:prstGeom prst="rect">
            <a:avLst/>
          </a:prstGeom>
          <a:noFill/>
          <a:ln>
            <a:noFill/>
          </a:ln>
        </p:spPr>
      </p:pic>
      <p:pic>
        <p:nvPicPr>
          <p:cNvPr descr="Immagine che contiene Elementi grafici, clipart, design, cartone animato&#10;&#10;Il contenuto generato dall'IA potrebbe non essere corretto." id="567" name="Google Shape;567;p46"/>
          <p:cNvPicPr preferRelativeResize="0"/>
          <p:nvPr/>
        </p:nvPicPr>
        <p:blipFill rotWithShape="1">
          <a:blip r:embed="rId4">
            <a:alphaModFix/>
          </a:blip>
          <a:srcRect b="39167" l="77671" r="4724" t="41027"/>
          <a:stretch/>
        </p:blipFill>
        <p:spPr>
          <a:xfrm>
            <a:off x="5111749" y="3492493"/>
            <a:ext cx="914401" cy="1028701"/>
          </a:xfrm>
          <a:prstGeom prst="rect">
            <a:avLst/>
          </a:prstGeom>
          <a:noFill/>
          <a:ln>
            <a:noFill/>
          </a:ln>
        </p:spPr>
      </p:pic>
      <p:pic>
        <p:nvPicPr>
          <p:cNvPr descr="Immagine che contiene Elementi grafici, clipart, design, cartone animato&#10;&#10;Il contenuto generato dall'IA potrebbe non essere corretto." id="568" name="Google Shape;568;p46"/>
          <p:cNvPicPr preferRelativeResize="0"/>
          <p:nvPr/>
        </p:nvPicPr>
        <p:blipFill rotWithShape="1">
          <a:blip r:embed="rId4">
            <a:alphaModFix/>
          </a:blip>
          <a:srcRect b="36674" l="3422" r="76528" t="46211"/>
          <a:stretch/>
        </p:blipFill>
        <p:spPr>
          <a:xfrm>
            <a:off x="6927850" y="4991095"/>
            <a:ext cx="1041400" cy="889000"/>
          </a:xfrm>
          <a:prstGeom prst="rect">
            <a:avLst/>
          </a:prstGeom>
          <a:noFill/>
          <a:ln>
            <a:noFill/>
          </a:ln>
        </p:spPr>
      </p:pic>
      <p:pic>
        <p:nvPicPr>
          <p:cNvPr descr="Immagine che contiene Elementi grafici, clipart, design, cartone animato&#10;&#10;Il contenuto generato dall'IA potrebbe non essere corretto." id="569" name="Google Shape;569;p46"/>
          <p:cNvPicPr preferRelativeResize="0"/>
          <p:nvPr/>
        </p:nvPicPr>
        <p:blipFill rotWithShape="1">
          <a:blip r:embed="rId4">
            <a:alphaModFix/>
          </a:blip>
          <a:srcRect b="39167" l="77671" r="4724" t="41027"/>
          <a:stretch/>
        </p:blipFill>
        <p:spPr>
          <a:xfrm>
            <a:off x="8070849" y="5105393"/>
            <a:ext cx="914401" cy="1028701"/>
          </a:xfrm>
          <a:prstGeom prst="rect">
            <a:avLst/>
          </a:prstGeom>
          <a:noFill/>
          <a:ln>
            <a:noFill/>
          </a:ln>
        </p:spPr>
      </p:pic>
      <p:pic>
        <p:nvPicPr>
          <p:cNvPr descr="Immagine che contiene Elementi grafici, clipart, design, cartone animato&#10;&#10;Il contenuto generato dall'IA potrebbe non essere corretto." id="570" name="Google Shape;570;p46"/>
          <p:cNvPicPr preferRelativeResize="0"/>
          <p:nvPr/>
        </p:nvPicPr>
        <p:blipFill rotWithShape="1">
          <a:blip r:embed="rId4">
            <a:alphaModFix/>
          </a:blip>
          <a:srcRect b="36674" l="3422" r="76528" t="46211"/>
          <a:stretch/>
        </p:blipFill>
        <p:spPr>
          <a:xfrm>
            <a:off x="5911850" y="5880095"/>
            <a:ext cx="1041400" cy="889000"/>
          </a:xfrm>
          <a:prstGeom prst="rect">
            <a:avLst/>
          </a:prstGeom>
          <a:noFill/>
          <a:ln>
            <a:noFill/>
          </a:ln>
        </p:spPr>
      </p:pic>
      <p:pic>
        <p:nvPicPr>
          <p:cNvPr descr="Immagine che contiene Elementi grafici, clipart, design, cartone animato&#10;&#10;Il contenuto generato dall'IA potrebbe non essere corretto." id="571" name="Google Shape;571;p46"/>
          <p:cNvPicPr preferRelativeResize="0"/>
          <p:nvPr/>
        </p:nvPicPr>
        <p:blipFill rotWithShape="1">
          <a:blip r:embed="rId4">
            <a:alphaModFix/>
          </a:blip>
          <a:srcRect b="39167" l="77671" r="4724" t="41027"/>
          <a:stretch/>
        </p:blipFill>
        <p:spPr>
          <a:xfrm>
            <a:off x="7054849" y="5994393"/>
            <a:ext cx="914401" cy="1028701"/>
          </a:xfrm>
          <a:prstGeom prst="rect">
            <a:avLst/>
          </a:prstGeom>
          <a:noFill/>
          <a:ln>
            <a:noFill/>
          </a:ln>
        </p:spPr>
      </p:pic>
      <p:pic>
        <p:nvPicPr>
          <p:cNvPr descr="Immagine che contiene Elementi grafici, clipart, design, cartone animato&#10;&#10;Il contenuto generato dall'IA potrebbe non essere corretto." id="572" name="Google Shape;572;p46"/>
          <p:cNvPicPr preferRelativeResize="0"/>
          <p:nvPr/>
        </p:nvPicPr>
        <p:blipFill rotWithShape="1">
          <a:blip r:embed="rId4">
            <a:alphaModFix/>
          </a:blip>
          <a:srcRect b="36674" l="3422" r="76528" t="46211"/>
          <a:stretch/>
        </p:blipFill>
        <p:spPr>
          <a:xfrm>
            <a:off x="4933950" y="4660893"/>
            <a:ext cx="1041400" cy="889000"/>
          </a:xfrm>
          <a:prstGeom prst="rect">
            <a:avLst/>
          </a:prstGeom>
          <a:noFill/>
          <a:ln>
            <a:noFill/>
          </a:ln>
        </p:spPr>
      </p:pic>
      <p:pic>
        <p:nvPicPr>
          <p:cNvPr descr="Immagine che contiene Elementi grafici, clipart, design, cartone animato&#10;&#10;Il contenuto generato dall'IA potrebbe non essere corretto." id="573" name="Google Shape;573;p46"/>
          <p:cNvPicPr preferRelativeResize="0"/>
          <p:nvPr/>
        </p:nvPicPr>
        <p:blipFill rotWithShape="1">
          <a:blip r:embed="rId4">
            <a:alphaModFix/>
          </a:blip>
          <a:srcRect b="39167" l="77671" r="4724" t="41027"/>
          <a:stretch/>
        </p:blipFill>
        <p:spPr>
          <a:xfrm>
            <a:off x="6076949" y="4775191"/>
            <a:ext cx="914401" cy="1028701"/>
          </a:xfrm>
          <a:prstGeom prst="rect">
            <a:avLst/>
          </a:prstGeom>
          <a:noFill/>
          <a:ln>
            <a:noFill/>
          </a:ln>
        </p:spPr>
      </p:pic>
      <p:pic>
        <p:nvPicPr>
          <p:cNvPr descr="Immagine che contiene Elementi grafici, clipart, design, cartone animato&#10;&#10;Il contenuto generato dall'IA potrebbe non essere corretto." id="574" name="Google Shape;574;p46"/>
          <p:cNvPicPr preferRelativeResize="0"/>
          <p:nvPr/>
        </p:nvPicPr>
        <p:blipFill rotWithShape="1">
          <a:blip r:embed="rId4">
            <a:alphaModFix/>
          </a:blip>
          <a:srcRect b="36674" l="3422" r="76528" t="46211"/>
          <a:stretch/>
        </p:blipFill>
        <p:spPr>
          <a:xfrm>
            <a:off x="3917950" y="5549892"/>
            <a:ext cx="1041400" cy="889000"/>
          </a:xfrm>
          <a:prstGeom prst="rect">
            <a:avLst/>
          </a:prstGeom>
          <a:noFill/>
          <a:ln>
            <a:noFill/>
          </a:ln>
        </p:spPr>
      </p:pic>
      <p:pic>
        <p:nvPicPr>
          <p:cNvPr descr="Immagine che contiene Elementi grafici, clipart, design, cartone animato&#10;&#10;Il contenuto generato dall'IA potrebbe non essere corretto." id="575" name="Google Shape;575;p46"/>
          <p:cNvPicPr preferRelativeResize="0"/>
          <p:nvPr/>
        </p:nvPicPr>
        <p:blipFill rotWithShape="1">
          <a:blip r:embed="rId4">
            <a:alphaModFix/>
          </a:blip>
          <a:srcRect b="39167" l="77671" r="4724" t="41027"/>
          <a:stretch/>
        </p:blipFill>
        <p:spPr>
          <a:xfrm>
            <a:off x="5060949" y="5664190"/>
            <a:ext cx="914401" cy="1028701"/>
          </a:xfrm>
          <a:prstGeom prst="rect">
            <a:avLst/>
          </a:prstGeom>
          <a:noFill/>
          <a:ln>
            <a:noFill/>
          </a:ln>
        </p:spPr>
      </p:pic>
      <p:pic>
        <p:nvPicPr>
          <p:cNvPr descr="Immagine che contiene Elementi grafici, clipart, design, cartone animato&#10;&#10;Il contenuto generato dall'IA potrebbe non essere corretto." id="576" name="Google Shape;576;p46"/>
          <p:cNvPicPr preferRelativeResize="0"/>
          <p:nvPr/>
        </p:nvPicPr>
        <p:blipFill rotWithShape="1">
          <a:blip r:embed="rId4">
            <a:alphaModFix/>
          </a:blip>
          <a:srcRect b="36674" l="3422" r="76528" t="46211"/>
          <a:stretch/>
        </p:blipFill>
        <p:spPr>
          <a:xfrm>
            <a:off x="2959100" y="4279894"/>
            <a:ext cx="1041400" cy="889000"/>
          </a:xfrm>
          <a:prstGeom prst="rect">
            <a:avLst/>
          </a:prstGeom>
          <a:noFill/>
          <a:ln>
            <a:noFill/>
          </a:ln>
        </p:spPr>
      </p:pic>
      <p:pic>
        <p:nvPicPr>
          <p:cNvPr descr="Immagine che contiene Elementi grafici, clipart, design, cartone animato&#10;&#10;Il contenuto generato dall'IA potrebbe non essere corretto." id="577" name="Google Shape;577;p46"/>
          <p:cNvPicPr preferRelativeResize="0"/>
          <p:nvPr/>
        </p:nvPicPr>
        <p:blipFill rotWithShape="1">
          <a:blip r:embed="rId4">
            <a:alphaModFix/>
          </a:blip>
          <a:srcRect b="39167" l="77671" r="4724" t="41027"/>
          <a:stretch/>
        </p:blipFill>
        <p:spPr>
          <a:xfrm>
            <a:off x="4102099" y="4394192"/>
            <a:ext cx="914401" cy="1028701"/>
          </a:xfrm>
          <a:prstGeom prst="rect">
            <a:avLst/>
          </a:prstGeom>
          <a:noFill/>
          <a:ln>
            <a:noFill/>
          </a:ln>
        </p:spPr>
      </p:pic>
      <p:pic>
        <p:nvPicPr>
          <p:cNvPr descr="Immagine che contiene Elementi grafici, clipart, design, cartone animato&#10;&#10;Il contenuto generato dall'IA potrebbe non essere corretto." id="578" name="Google Shape;578;p46"/>
          <p:cNvPicPr preferRelativeResize="0"/>
          <p:nvPr/>
        </p:nvPicPr>
        <p:blipFill rotWithShape="1">
          <a:blip r:embed="rId4">
            <a:alphaModFix/>
          </a:blip>
          <a:srcRect b="36674" l="3422" r="76528" t="46211"/>
          <a:stretch/>
        </p:blipFill>
        <p:spPr>
          <a:xfrm>
            <a:off x="1924050" y="5130789"/>
            <a:ext cx="1041400" cy="889000"/>
          </a:xfrm>
          <a:prstGeom prst="rect">
            <a:avLst/>
          </a:prstGeom>
          <a:noFill/>
          <a:ln>
            <a:noFill/>
          </a:ln>
        </p:spPr>
      </p:pic>
      <p:pic>
        <p:nvPicPr>
          <p:cNvPr descr="Immagine che contiene Elementi grafici, clipart, design, cartone animato&#10;&#10;Il contenuto generato dall'IA potrebbe non essere corretto." id="579" name="Google Shape;579;p46"/>
          <p:cNvPicPr preferRelativeResize="0"/>
          <p:nvPr/>
        </p:nvPicPr>
        <p:blipFill rotWithShape="1">
          <a:blip r:embed="rId4">
            <a:alphaModFix/>
          </a:blip>
          <a:srcRect b="39167" l="77671" r="4724" t="41027"/>
          <a:stretch/>
        </p:blipFill>
        <p:spPr>
          <a:xfrm>
            <a:off x="3067049" y="5245087"/>
            <a:ext cx="914401" cy="1028701"/>
          </a:xfrm>
          <a:prstGeom prst="rect">
            <a:avLst/>
          </a:prstGeom>
          <a:noFill/>
          <a:ln>
            <a:noFill/>
          </a:ln>
        </p:spPr>
      </p:pic>
      <p:pic>
        <p:nvPicPr>
          <p:cNvPr descr="Immagine che contiene Elementi grafici, clipart, design, cartone animato&#10;&#10;Il contenuto generato dall'IA potrebbe non essere corretto." id="580" name="Google Shape;580;p46"/>
          <p:cNvPicPr preferRelativeResize="0"/>
          <p:nvPr/>
        </p:nvPicPr>
        <p:blipFill rotWithShape="1">
          <a:blip r:embed="rId4">
            <a:alphaModFix/>
          </a:blip>
          <a:srcRect b="36674" l="3422" r="76528" t="46211"/>
          <a:stretch/>
        </p:blipFill>
        <p:spPr>
          <a:xfrm>
            <a:off x="15144750" y="4248151"/>
            <a:ext cx="1041400" cy="889000"/>
          </a:xfrm>
          <a:prstGeom prst="rect">
            <a:avLst/>
          </a:prstGeom>
          <a:noFill/>
          <a:ln>
            <a:noFill/>
          </a:ln>
        </p:spPr>
      </p:pic>
      <p:pic>
        <p:nvPicPr>
          <p:cNvPr descr="Immagine che contiene Elementi grafici, clipart, design, cartone animato&#10;&#10;Il contenuto generato dall'IA potrebbe non essere corretto." id="581" name="Google Shape;581;p46"/>
          <p:cNvPicPr preferRelativeResize="0"/>
          <p:nvPr/>
        </p:nvPicPr>
        <p:blipFill rotWithShape="1">
          <a:blip r:embed="rId4">
            <a:alphaModFix/>
          </a:blip>
          <a:srcRect b="39167" l="77671" r="4724" t="41027"/>
          <a:stretch/>
        </p:blipFill>
        <p:spPr>
          <a:xfrm>
            <a:off x="16287749" y="4362449"/>
            <a:ext cx="914401" cy="1028701"/>
          </a:xfrm>
          <a:prstGeom prst="rect">
            <a:avLst/>
          </a:prstGeom>
          <a:noFill/>
          <a:ln>
            <a:noFill/>
          </a:ln>
        </p:spPr>
      </p:pic>
      <p:pic>
        <p:nvPicPr>
          <p:cNvPr descr="Immagine che contiene Elementi grafici, clipart, design, cartone animato&#10;&#10;Il contenuto generato dall'IA potrebbe non essere corretto." id="582" name="Google Shape;582;p46"/>
          <p:cNvPicPr preferRelativeResize="0"/>
          <p:nvPr/>
        </p:nvPicPr>
        <p:blipFill rotWithShape="1">
          <a:blip r:embed="rId4">
            <a:alphaModFix/>
          </a:blip>
          <a:srcRect b="36674" l="3422" r="76528" t="46211"/>
          <a:stretch/>
        </p:blipFill>
        <p:spPr>
          <a:xfrm>
            <a:off x="14128750" y="5137151"/>
            <a:ext cx="1041400" cy="889000"/>
          </a:xfrm>
          <a:prstGeom prst="rect">
            <a:avLst/>
          </a:prstGeom>
          <a:noFill/>
          <a:ln>
            <a:noFill/>
          </a:ln>
        </p:spPr>
      </p:pic>
      <p:pic>
        <p:nvPicPr>
          <p:cNvPr descr="Immagine che contiene Elementi grafici, clipart, design, cartone animato&#10;&#10;Il contenuto generato dall'IA potrebbe non essere corretto." id="583" name="Google Shape;583;p46"/>
          <p:cNvPicPr preferRelativeResize="0"/>
          <p:nvPr/>
        </p:nvPicPr>
        <p:blipFill rotWithShape="1">
          <a:blip r:embed="rId4">
            <a:alphaModFix/>
          </a:blip>
          <a:srcRect b="39167" l="77671" r="4724" t="41027"/>
          <a:stretch/>
        </p:blipFill>
        <p:spPr>
          <a:xfrm>
            <a:off x="15271749" y="5251449"/>
            <a:ext cx="914401" cy="1028701"/>
          </a:xfrm>
          <a:prstGeom prst="rect">
            <a:avLst/>
          </a:prstGeom>
          <a:noFill/>
          <a:ln>
            <a:noFill/>
          </a:ln>
        </p:spPr>
      </p:pic>
      <p:pic>
        <p:nvPicPr>
          <p:cNvPr descr="Immagine che contiene Elementi grafici, clipart, design, cartone animato&#10;&#10;Il contenuto generato dall'IA potrebbe non essere corretto." id="584" name="Google Shape;584;p46"/>
          <p:cNvPicPr preferRelativeResize="0"/>
          <p:nvPr/>
        </p:nvPicPr>
        <p:blipFill rotWithShape="1">
          <a:blip r:embed="rId4">
            <a:alphaModFix/>
          </a:blip>
          <a:srcRect b="36674" l="3422" r="76528" t="46211"/>
          <a:stretch/>
        </p:blipFill>
        <p:spPr>
          <a:xfrm>
            <a:off x="13150850" y="3917949"/>
            <a:ext cx="1041400" cy="889000"/>
          </a:xfrm>
          <a:prstGeom prst="rect">
            <a:avLst/>
          </a:prstGeom>
          <a:noFill/>
          <a:ln>
            <a:noFill/>
          </a:ln>
        </p:spPr>
      </p:pic>
      <p:pic>
        <p:nvPicPr>
          <p:cNvPr descr="Immagine che contiene Elementi grafici, clipart, design, cartone animato&#10;&#10;Il contenuto generato dall'IA potrebbe non essere corretto." id="585" name="Google Shape;585;p46"/>
          <p:cNvPicPr preferRelativeResize="0"/>
          <p:nvPr/>
        </p:nvPicPr>
        <p:blipFill rotWithShape="1">
          <a:blip r:embed="rId4">
            <a:alphaModFix/>
          </a:blip>
          <a:srcRect b="39167" l="77671" r="4724" t="41027"/>
          <a:stretch/>
        </p:blipFill>
        <p:spPr>
          <a:xfrm>
            <a:off x="14293849" y="4032247"/>
            <a:ext cx="914401" cy="1028701"/>
          </a:xfrm>
          <a:prstGeom prst="rect">
            <a:avLst/>
          </a:prstGeom>
          <a:noFill/>
          <a:ln>
            <a:noFill/>
          </a:ln>
        </p:spPr>
      </p:pic>
      <p:pic>
        <p:nvPicPr>
          <p:cNvPr descr="Immagine che contiene Elementi grafici, clipart, design, cartone animato&#10;&#10;Il contenuto generato dall'IA potrebbe non essere corretto." id="586" name="Google Shape;586;p46"/>
          <p:cNvPicPr preferRelativeResize="0"/>
          <p:nvPr/>
        </p:nvPicPr>
        <p:blipFill rotWithShape="1">
          <a:blip r:embed="rId4">
            <a:alphaModFix/>
          </a:blip>
          <a:srcRect b="36674" l="3422" r="76528" t="46211"/>
          <a:stretch/>
        </p:blipFill>
        <p:spPr>
          <a:xfrm>
            <a:off x="12134850" y="4806948"/>
            <a:ext cx="1041400" cy="889000"/>
          </a:xfrm>
          <a:prstGeom prst="rect">
            <a:avLst/>
          </a:prstGeom>
          <a:noFill/>
          <a:ln>
            <a:noFill/>
          </a:ln>
        </p:spPr>
      </p:pic>
      <p:pic>
        <p:nvPicPr>
          <p:cNvPr descr="Immagine che contiene Elementi grafici, clipart, design, cartone animato&#10;&#10;Il contenuto generato dall'IA potrebbe non essere corretto." id="587" name="Google Shape;587;p46"/>
          <p:cNvPicPr preferRelativeResize="0"/>
          <p:nvPr/>
        </p:nvPicPr>
        <p:blipFill rotWithShape="1">
          <a:blip r:embed="rId4">
            <a:alphaModFix/>
          </a:blip>
          <a:srcRect b="39167" l="77671" r="4724" t="41027"/>
          <a:stretch/>
        </p:blipFill>
        <p:spPr>
          <a:xfrm>
            <a:off x="13277849" y="4921246"/>
            <a:ext cx="914401" cy="1028701"/>
          </a:xfrm>
          <a:prstGeom prst="rect">
            <a:avLst/>
          </a:prstGeom>
          <a:noFill/>
          <a:ln>
            <a:noFill/>
          </a:ln>
        </p:spPr>
      </p:pic>
      <p:pic>
        <p:nvPicPr>
          <p:cNvPr descr="Immagine che contiene Elementi grafici, clipart, design, cartone animato&#10;&#10;Il contenuto generato dall'IA potrebbe non essere corretto." id="588" name="Google Shape;588;p46"/>
          <p:cNvPicPr preferRelativeResize="0"/>
          <p:nvPr/>
        </p:nvPicPr>
        <p:blipFill rotWithShape="1">
          <a:blip r:embed="rId4">
            <a:alphaModFix/>
          </a:blip>
          <a:srcRect b="36674" l="3422" r="76528" t="46211"/>
          <a:stretch/>
        </p:blipFill>
        <p:spPr>
          <a:xfrm>
            <a:off x="11176000" y="3536950"/>
            <a:ext cx="1041400" cy="889000"/>
          </a:xfrm>
          <a:prstGeom prst="rect">
            <a:avLst/>
          </a:prstGeom>
          <a:noFill/>
          <a:ln>
            <a:noFill/>
          </a:ln>
        </p:spPr>
      </p:pic>
      <p:pic>
        <p:nvPicPr>
          <p:cNvPr descr="Immagine che contiene Elementi grafici, clipart, design, cartone animato&#10;&#10;Il contenuto generato dall'IA potrebbe non essere corretto." id="589" name="Google Shape;589;p46"/>
          <p:cNvPicPr preferRelativeResize="0"/>
          <p:nvPr/>
        </p:nvPicPr>
        <p:blipFill rotWithShape="1">
          <a:blip r:embed="rId4">
            <a:alphaModFix/>
          </a:blip>
          <a:srcRect b="39167" l="77671" r="4724" t="41027"/>
          <a:stretch/>
        </p:blipFill>
        <p:spPr>
          <a:xfrm>
            <a:off x="12318999" y="3651248"/>
            <a:ext cx="914401" cy="1028701"/>
          </a:xfrm>
          <a:prstGeom prst="rect">
            <a:avLst/>
          </a:prstGeom>
          <a:noFill/>
          <a:ln>
            <a:noFill/>
          </a:ln>
        </p:spPr>
      </p:pic>
      <p:pic>
        <p:nvPicPr>
          <p:cNvPr descr="Immagine che contiene Elementi grafici, clipart, design, cartone animato&#10;&#10;Il contenuto generato dall'IA potrebbe non essere corretto." id="590" name="Google Shape;590;p46"/>
          <p:cNvPicPr preferRelativeResize="0"/>
          <p:nvPr/>
        </p:nvPicPr>
        <p:blipFill rotWithShape="1">
          <a:blip r:embed="rId4">
            <a:alphaModFix/>
          </a:blip>
          <a:srcRect b="36674" l="3422" r="76528" t="46211"/>
          <a:stretch/>
        </p:blipFill>
        <p:spPr>
          <a:xfrm>
            <a:off x="10026650" y="4387845"/>
            <a:ext cx="1041400" cy="889000"/>
          </a:xfrm>
          <a:prstGeom prst="rect">
            <a:avLst/>
          </a:prstGeom>
          <a:noFill/>
          <a:ln>
            <a:noFill/>
          </a:ln>
        </p:spPr>
      </p:pic>
      <p:pic>
        <p:nvPicPr>
          <p:cNvPr descr="Immagine che contiene Elementi grafici, clipart, design, cartone animato&#10;&#10;Il contenuto generato dall'IA potrebbe non essere corretto." id="591" name="Google Shape;591;p46"/>
          <p:cNvPicPr preferRelativeResize="0"/>
          <p:nvPr/>
        </p:nvPicPr>
        <p:blipFill rotWithShape="1">
          <a:blip r:embed="rId4">
            <a:alphaModFix/>
          </a:blip>
          <a:srcRect b="39167" l="77671" r="4724" t="41027"/>
          <a:stretch/>
        </p:blipFill>
        <p:spPr>
          <a:xfrm>
            <a:off x="11283949" y="4502143"/>
            <a:ext cx="914401" cy="1028701"/>
          </a:xfrm>
          <a:prstGeom prst="rect">
            <a:avLst/>
          </a:prstGeom>
          <a:noFill/>
          <a:ln>
            <a:noFill/>
          </a:ln>
        </p:spPr>
      </p:pic>
      <p:pic>
        <p:nvPicPr>
          <p:cNvPr descr="Immagine che contiene Elementi grafici, clipart, design, cartone animato&#10;&#10;Il contenuto generato dall'IA potrebbe non essere corretto." id="592" name="Google Shape;592;p46"/>
          <p:cNvPicPr preferRelativeResize="0"/>
          <p:nvPr/>
        </p:nvPicPr>
        <p:blipFill rotWithShape="1">
          <a:blip r:embed="rId4">
            <a:alphaModFix/>
          </a:blip>
          <a:srcRect b="36674" l="3422" r="76528" t="46211"/>
          <a:stretch/>
        </p:blipFill>
        <p:spPr>
          <a:xfrm>
            <a:off x="13100050" y="6000745"/>
            <a:ext cx="1041400" cy="889000"/>
          </a:xfrm>
          <a:prstGeom prst="rect">
            <a:avLst/>
          </a:prstGeom>
          <a:noFill/>
          <a:ln>
            <a:noFill/>
          </a:ln>
        </p:spPr>
      </p:pic>
      <p:pic>
        <p:nvPicPr>
          <p:cNvPr descr="Immagine che contiene Elementi grafici, clipart, design, cartone animato&#10;&#10;Il contenuto generato dall'IA potrebbe non essere corretto." id="593" name="Google Shape;593;p46"/>
          <p:cNvPicPr preferRelativeResize="0"/>
          <p:nvPr/>
        </p:nvPicPr>
        <p:blipFill rotWithShape="1">
          <a:blip r:embed="rId4">
            <a:alphaModFix/>
          </a:blip>
          <a:srcRect b="39167" l="77671" r="4724" t="41027"/>
          <a:stretch/>
        </p:blipFill>
        <p:spPr>
          <a:xfrm>
            <a:off x="14243049" y="6115043"/>
            <a:ext cx="914401" cy="1028701"/>
          </a:xfrm>
          <a:prstGeom prst="rect">
            <a:avLst/>
          </a:prstGeom>
          <a:noFill/>
          <a:ln>
            <a:noFill/>
          </a:ln>
        </p:spPr>
      </p:pic>
      <p:pic>
        <p:nvPicPr>
          <p:cNvPr descr="Immagine che contiene Elementi grafici, clipart, design, cartone animato&#10;&#10;Il contenuto generato dall'IA potrebbe non essere corretto." id="594" name="Google Shape;594;p46"/>
          <p:cNvPicPr preferRelativeResize="0"/>
          <p:nvPr/>
        </p:nvPicPr>
        <p:blipFill rotWithShape="1">
          <a:blip r:embed="rId4">
            <a:alphaModFix/>
          </a:blip>
          <a:srcRect b="36674" l="3422" r="76528" t="46211"/>
          <a:stretch/>
        </p:blipFill>
        <p:spPr>
          <a:xfrm>
            <a:off x="12084050" y="6889745"/>
            <a:ext cx="1041400" cy="889000"/>
          </a:xfrm>
          <a:prstGeom prst="rect">
            <a:avLst/>
          </a:prstGeom>
          <a:noFill/>
          <a:ln>
            <a:noFill/>
          </a:ln>
        </p:spPr>
      </p:pic>
      <p:pic>
        <p:nvPicPr>
          <p:cNvPr descr="Immagine che contiene Elementi grafici, clipart, design, cartone animato&#10;&#10;Il contenuto generato dall'IA potrebbe non essere corretto." id="595" name="Google Shape;595;p46"/>
          <p:cNvPicPr preferRelativeResize="0"/>
          <p:nvPr/>
        </p:nvPicPr>
        <p:blipFill rotWithShape="1">
          <a:blip r:embed="rId4">
            <a:alphaModFix/>
          </a:blip>
          <a:srcRect b="39167" l="77671" r="4724" t="41027"/>
          <a:stretch/>
        </p:blipFill>
        <p:spPr>
          <a:xfrm>
            <a:off x="13227049" y="7004043"/>
            <a:ext cx="914401" cy="1028701"/>
          </a:xfrm>
          <a:prstGeom prst="rect">
            <a:avLst/>
          </a:prstGeom>
          <a:noFill/>
          <a:ln>
            <a:noFill/>
          </a:ln>
        </p:spPr>
      </p:pic>
      <p:pic>
        <p:nvPicPr>
          <p:cNvPr descr="Immagine che contiene Elementi grafici, clipart, design, cartone animato&#10;&#10;Il contenuto generato dall'IA potrebbe non essere corretto." id="596" name="Google Shape;596;p46"/>
          <p:cNvPicPr preferRelativeResize="0"/>
          <p:nvPr/>
        </p:nvPicPr>
        <p:blipFill rotWithShape="1">
          <a:blip r:embed="rId4">
            <a:alphaModFix/>
          </a:blip>
          <a:srcRect b="36674" l="3422" r="76528" t="46211"/>
          <a:stretch/>
        </p:blipFill>
        <p:spPr>
          <a:xfrm>
            <a:off x="11106150" y="5670543"/>
            <a:ext cx="1041400" cy="889000"/>
          </a:xfrm>
          <a:prstGeom prst="rect">
            <a:avLst/>
          </a:prstGeom>
          <a:noFill/>
          <a:ln>
            <a:noFill/>
          </a:ln>
        </p:spPr>
      </p:pic>
      <p:pic>
        <p:nvPicPr>
          <p:cNvPr descr="Immagine che contiene Elementi grafici, clipart, design, cartone animato&#10;&#10;Il contenuto generato dall'IA potrebbe non essere corretto." id="597" name="Google Shape;597;p46"/>
          <p:cNvPicPr preferRelativeResize="0"/>
          <p:nvPr/>
        </p:nvPicPr>
        <p:blipFill rotWithShape="1">
          <a:blip r:embed="rId4">
            <a:alphaModFix/>
          </a:blip>
          <a:srcRect b="39167" l="77671" r="4724" t="41027"/>
          <a:stretch/>
        </p:blipFill>
        <p:spPr>
          <a:xfrm>
            <a:off x="12249149" y="5784841"/>
            <a:ext cx="914401" cy="1028701"/>
          </a:xfrm>
          <a:prstGeom prst="rect">
            <a:avLst/>
          </a:prstGeom>
          <a:noFill/>
          <a:ln>
            <a:noFill/>
          </a:ln>
        </p:spPr>
      </p:pic>
      <p:pic>
        <p:nvPicPr>
          <p:cNvPr descr="Immagine che contiene Elementi grafici, clipart, design, cartone animato&#10;&#10;Il contenuto generato dall'IA potrebbe non essere corretto." id="598" name="Google Shape;598;p46"/>
          <p:cNvPicPr preferRelativeResize="0"/>
          <p:nvPr/>
        </p:nvPicPr>
        <p:blipFill rotWithShape="1">
          <a:blip r:embed="rId4">
            <a:alphaModFix/>
          </a:blip>
          <a:srcRect b="36674" l="3422" r="76528" t="46211"/>
          <a:stretch/>
        </p:blipFill>
        <p:spPr>
          <a:xfrm>
            <a:off x="10090150" y="6559542"/>
            <a:ext cx="1041400" cy="889000"/>
          </a:xfrm>
          <a:prstGeom prst="rect">
            <a:avLst/>
          </a:prstGeom>
          <a:noFill/>
          <a:ln>
            <a:noFill/>
          </a:ln>
        </p:spPr>
      </p:pic>
      <p:pic>
        <p:nvPicPr>
          <p:cNvPr descr="Immagine che contiene Elementi grafici, clipart, design, cartone animato&#10;&#10;Il contenuto generato dall'IA potrebbe non essere corretto." id="599" name="Google Shape;599;p46"/>
          <p:cNvPicPr preferRelativeResize="0"/>
          <p:nvPr/>
        </p:nvPicPr>
        <p:blipFill rotWithShape="1">
          <a:blip r:embed="rId4">
            <a:alphaModFix/>
          </a:blip>
          <a:srcRect b="39167" l="77671" r="4724" t="41027"/>
          <a:stretch/>
        </p:blipFill>
        <p:spPr>
          <a:xfrm>
            <a:off x="11233149" y="6673840"/>
            <a:ext cx="914401" cy="1028701"/>
          </a:xfrm>
          <a:prstGeom prst="rect">
            <a:avLst/>
          </a:prstGeom>
          <a:noFill/>
          <a:ln>
            <a:noFill/>
          </a:ln>
        </p:spPr>
      </p:pic>
      <p:pic>
        <p:nvPicPr>
          <p:cNvPr descr="Immagine che contiene Elementi grafici, clipart, design, cartone animato&#10;&#10;Il contenuto generato dall'IA potrebbe non essere corretto." id="600" name="Google Shape;600;p46"/>
          <p:cNvPicPr preferRelativeResize="0"/>
          <p:nvPr/>
        </p:nvPicPr>
        <p:blipFill rotWithShape="1">
          <a:blip r:embed="rId4">
            <a:alphaModFix/>
          </a:blip>
          <a:srcRect b="36674" l="3422" r="76528" t="46211"/>
          <a:stretch/>
        </p:blipFill>
        <p:spPr>
          <a:xfrm>
            <a:off x="9131300" y="5289544"/>
            <a:ext cx="1041400" cy="889000"/>
          </a:xfrm>
          <a:prstGeom prst="rect">
            <a:avLst/>
          </a:prstGeom>
          <a:noFill/>
          <a:ln>
            <a:noFill/>
          </a:ln>
        </p:spPr>
      </p:pic>
      <p:pic>
        <p:nvPicPr>
          <p:cNvPr descr="Immagine che contiene Elementi grafici, clipart, design, cartone animato&#10;&#10;Il contenuto generato dall'IA potrebbe non essere corretto." id="601" name="Google Shape;601;p46"/>
          <p:cNvPicPr preferRelativeResize="0"/>
          <p:nvPr/>
        </p:nvPicPr>
        <p:blipFill rotWithShape="1">
          <a:blip r:embed="rId4">
            <a:alphaModFix/>
          </a:blip>
          <a:srcRect b="39167" l="77671" r="4724" t="41027"/>
          <a:stretch/>
        </p:blipFill>
        <p:spPr>
          <a:xfrm>
            <a:off x="10274299" y="5403842"/>
            <a:ext cx="914401" cy="1028701"/>
          </a:xfrm>
          <a:prstGeom prst="rect">
            <a:avLst/>
          </a:prstGeom>
          <a:noFill/>
          <a:ln>
            <a:noFill/>
          </a:ln>
        </p:spPr>
      </p:pic>
      <p:pic>
        <p:nvPicPr>
          <p:cNvPr descr="Immagine che contiene Elementi grafici, clipart, design, cartone animato&#10;&#10;Il contenuto generato dall'IA potrebbe non essere corretto." id="602" name="Google Shape;602;p46"/>
          <p:cNvPicPr preferRelativeResize="0"/>
          <p:nvPr/>
        </p:nvPicPr>
        <p:blipFill rotWithShape="1">
          <a:blip r:embed="rId4">
            <a:alphaModFix/>
          </a:blip>
          <a:srcRect b="36674" l="3422" r="76528" t="46211"/>
          <a:stretch/>
        </p:blipFill>
        <p:spPr>
          <a:xfrm>
            <a:off x="8096250" y="6140439"/>
            <a:ext cx="1041400" cy="889000"/>
          </a:xfrm>
          <a:prstGeom prst="rect">
            <a:avLst/>
          </a:prstGeom>
          <a:noFill/>
          <a:ln>
            <a:noFill/>
          </a:ln>
        </p:spPr>
      </p:pic>
      <p:pic>
        <p:nvPicPr>
          <p:cNvPr descr="Immagine che contiene Elementi grafici, clipart, design, cartone animato&#10;&#10;Il contenuto generato dall'IA potrebbe non essere corretto." id="603" name="Google Shape;603;p46"/>
          <p:cNvPicPr preferRelativeResize="0"/>
          <p:nvPr/>
        </p:nvPicPr>
        <p:blipFill rotWithShape="1">
          <a:blip r:embed="rId4">
            <a:alphaModFix/>
          </a:blip>
          <a:srcRect b="39167" l="77671" r="4724" t="41027"/>
          <a:stretch/>
        </p:blipFill>
        <p:spPr>
          <a:xfrm>
            <a:off x="9239249" y="6254737"/>
            <a:ext cx="914401" cy="1028701"/>
          </a:xfrm>
          <a:prstGeom prst="rect">
            <a:avLst/>
          </a:prstGeom>
          <a:noFill/>
          <a:ln>
            <a:noFill/>
          </a:ln>
        </p:spPr>
      </p:pic>
      <p:sp>
        <p:nvSpPr>
          <p:cNvPr id="604" name="Google Shape;604;p46"/>
          <p:cNvSpPr txBox="1"/>
          <p:nvPr/>
        </p:nvSpPr>
        <p:spPr>
          <a:xfrm>
            <a:off x="8705849" y="9856255"/>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https://digital-strategy.ec.europa.eu/en/events/meeting-media-literacy-expert-group</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8" name="Shape 608"/>
        <p:cNvGrpSpPr/>
        <p:nvPr/>
      </p:nvGrpSpPr>
      <p:grpSpPr>
        <a:xfrm>
          <a:off x="0" y="0"/>
          <a:ext cx="0" cy="0"/>
          <a:chOff x="0" y="0"/>
          <a:chExt cx="0" cy="0"/>
        </a:xfrm>
      </p:grpSpPr>
      <p:sp>
        <p:nvSpPr>
          <p:cNvPr id="609" name="Google Shape;609;p4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Hogyan lehet leküzdeni a dezinformációt / félretájékoztatást</a:t>
            </a:r>
            <a:endParaRPr/>
          </a:p>
        </p:txBody>
      </p:sp>
      <p:sp>
        <p:nvSpPr>
          <p:cNvPr id="610" name="Google Shape;610;p47"/>
          <p:cNvSpPr txBox="1"/>
          <p:nvPr>
            <p:ph idx="1" type="subTitle"/>
          </p:nvPr>
        </p:nvSpPr>
        <p:spPr>
          <a:xfrm>
            <a:off x="1013345" y="2155708"/>
            <a:ext cx="10300114" cy="3376797"/>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Dezinformáció:</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Szándékosan terjesztett hamis információ megtévesztés céljából. Kár okozása vagy egy adott cél előmozdítása céljából jön létre.</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Féltájékoztatás:</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Kárt okozás szándéka nélkül terjesztett hamis információ. Gyakran jó szándékú emberek osztják meg, akik igaznak hiszik.</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611" name="Google Shape;611;p4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12" name="Google Shape;612;p47"/>
          <p:cNvGrpSpPr/>
          <p:nvPr/>
        </p:nvGrpSpPr>
        <p:grpSpPr>
          <a:xfrm>
            <a:off x="790770" y="-112458"/>
            <a:ext cx="1427175" cy="786776"/>
            <a:chOff x="0" y="-38100"/>
            <a:chExt cx="373234" cy="205757"/>
          </a:xfrm>
        </p:grpSpPr>
        <p:sp>
          <p:nvSpPr>
            <p:cNvPr id="613" name="Google Shape;613;p4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4" name="Google Shape;614;p4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15" name="Google Shape;615;p47"/>
          <p:cNvGrpSpPr/>
          <p:nvPr/>
        </p:nvGrpSpPr>
        <p:grpSpPr>
          <a:xfrm>
            <a:off x="0" y="-112458"/>
            <a:ext cx="315272" cy="786776"/>
            <a:chOff x="0" y="-38100"/>
            <a:chExt cx="82450" cy="205757"/>
          </a:xfrm>
        </p:grpSpPr>
        <p:sp>
          <p:nvSpPr>
            <p:cNvPr id="616" name="Google Shape;616;p4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7" name="Google Shape;617;p4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18" name="Google Shape;618;p47"/>
          <p:cNvGrpSpPr/>
          <p:nvPr/>
        </p:nvGrpSpPr>
        <p:grpSpPr>
          <a:xfrm>
            <a:off x="0" y="1116904"/>
            <a:ext cx="503883" cy="1931922"/>
            <a:chOff x="0" y="-38100"/>
            <a:chExt cx="131775" cy="505235"/>
          </a:xfrm>
        </p:grpSpPr>
        <p:sp>
          <p:nvSpPr>
            <p:cNvPr id="619" name="Google Shape;619;p4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0" name="Google Shape;620;p4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sp>
        <p:nvSpPr>
          <p:cNvPr id="625" name="Google Shape;625;p48"/>
          <p:cNvSpPr txBox="1"/>
          <p:nvPr>
            <p:ph idx="1" type="subTitle"/>
          </p:nvPr>
        </p:nvSpPr>
        <p:spPr>
          <a:xfrm>
            <a:off x="1013345" y="2155708"/>
            <a:ext cx="10300114" cy="3376797"/>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Dezinformáció</a:t>
            </a:r>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0" lvl="0" marL="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Félretájékozatás</a:t>
            </a:r>
            <a:endParaRPr/>
          </a:p>
          <a:p>
            <a:pPr indent="-254000" lvl="0" marL="482600" rtl="0" algn="l">
              <a:lnSpc>
                <a:spcPct val="170000"/>
              </a:lnSpc>
              <a:spcBef>
                <a:spcPts val="640"/>
              </a:spcBef>
              <a:spcAft>
                <a:spcPts val="0"/>
              </a:spcAft>
              <a:buSzPts val="3200"/>
              <a:buFont typeface="Calibri"/>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626" name="Google Shape;626;p4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27" name="Google Shape;627;p48"/>
          <p:cNvGrpSpPr/>
          <p:nvPr/>
        </p:nvGrpSpPr>
        <p:grpSpPr>
          <a:xfrm>
            <a:off x="790770" y="-112458"/>
            <a:ext cx="1427175" cy="786776"/>
            <a:chOff x="0" y="-38100"/>
            <a:chExt cx="373234" cy="205757"/>
          </a:xfrm>
        </p:grpSpPr>
        <p:sp>
          <p:nvSpPr>
            <p:cNvPr id="628" name="Google Shape;628;p4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9" name="Google Shape;629;p4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30" name="Google Shape;630;p48"/>
          <p:cNvGrpSpPr/>
          <p:nvPr/>
        </p:nvGrpSpPr>
        <p:grpSpPr>
          <a:xfrm>
            <a:off x="0" y="-112458"/>
            <a:ext cx="315272" cy="786776"/>
            <a:chOff x="0" y="-38100"/>
            <a:chExt cx="82450" cy="205757"/>
          </a:xfrm>
        </p:grpSpPr>
        <p:sp>
          <p:nvSpPr>
            <p:cNvPr id="631" name="Google Shape;631;p4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32" name="Google Shape;632;p4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33" name="Google Shape;633;p48"/>
          <p:cNvGrpSpPr/>
          <p:nvPr/>
        </p:nvGrpSpPr>
        <p:grpSpPr>
          <a:xfrm>
            <a:off x="0" y="1116904"/>
            <a:ext cx="503883" cy="1931922"/>
            <a:chOff x="0" y="-38100"/>
            <a:chExt cx="131775" cy="505235"/>
          </a:xfrm>
        </p:grpSpPr>
        <p:sp>
          <p:nvSpPr>
            <p:cNvPr id="634" name="Google Shape;634;p4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35" name="Google Shape;635;p4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636" name="Google Shape;636;p48"/>
          <p:cNvSpPr/>
          <p:nvPr/>
        </p:nvSpPr>
        <p:spPr>
          <a:xfrm>
            <a:off x="11313459" y="2294626"/>
            <a:ext cx="970556" cy="7435970"/>
          </a:xfrm>
          <a:prstGeom prst="rightBrace">
            <a:avLst>
              <a:gd fmla="val 8333" name="adj1"/>
              <a:gd fmla="val 50000" name="adj2"/>
            </a:avLst>
          </a:pr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637" name="Google Shape;637;p48"/>
          <p:cNvSpPr txBox="1"/>
          <p:nvPr/>
        </p:nvSpPr>
        <p:spPr>
          <a:xfrm>
            <a:off x="12518107" y="5398523"/>
            <a:ext cx="4756548" cy="1470026"/>
          </a:xfrm>
          <a:prstGeom prst="rect">
            <a:avLst/>
          </a:prstGeom>
          <a:noFill/>
          <a:ln>
            <a:noFill/>
          </a:ln>
        </p:spPr>
        <p:txBody>
          <a:bodyPr anchorCtr="0" anchor="t" bIns="45700" lIns="91425" spcFirstLastPara="1" rIns="91425" wrap="square" tIns="45700">
            <a:noAutofit/>
          </a:bodyPr>
          <a:lstStyle/>
          <a:p>
            <a:pPr indent="0" lvl="0" marL="25400" marR="0" rtl="0" algn="l">
              <a:lnSpc>
                <a:spcPct val="17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Hogyan küzdjünk ellene</a:t>
            </a:r>
            <a:endParaRPr b="0" i="0" sz="3200" u="none" cap="none" strike="noStrike">
              <a:solidFill>
                <a:schemeClr val="dk1"/>
              </a:solidFill>
              <a:latin typeface="Bricolage Grotesque"/>
              <a:ea typeface="Bricolage Grotesque"/>
              <a:cs typeface="Bricolage Grotesque"/>
              <a:sym typeface="Bricolage Grotesque"/>
            </a:endParaRPr>
          </a:p>
        </p:txBody>
      </p:sp>
      <p:sp>
        <p:nvSpPr>
          <p:cNvPr id="638" name="Google Shape;638;p48"/>
          <p:cNvSpPr txBox="1"/>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dk1"/>
              </a:buClr>
              <a:buSzPts val="1800"/>
              <a:buFont typeface="Calibri"/>
              <a:buNone/>
            </a:pPr>
            <a:r>
              <a:rPr b="0" i="0" lang="en-US" sz="4400" u="none" cap="none" strike="noStrike">
                <a:solidFill>
                  <a:schemeClr val="dk1"/>
                </a:solidFill>
                <a:latin typeface="Bricolage Grotesque"/>
                <a:ea typeface="Bricolage Grotesque"/>
                <a:cs typeface="Bricolage Grotesque"/>
                <a:sym typeface="Bricolage Grotesque"/>
              </a:rPr>
              <a:t>Hogyan lehet leküzdeni a dezinformációt / félretájékoztatást</a:t>
            </a:r>
            <a:endParaRPr b="0" i="0" sz="4400" u="none" cap="none" strike="noStrike">
              <a:solidFill>
                <a:schemeClr val="dk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49"/>
          <p:cNvSpPr txBox="1"/>
          <p:nvPr>
            <p:ph type="ctrTitle"/>
          </p:nvPr>
        </p:nvSpPr>
        <p:spPr>
          <a:xfrm>
            <a:off x="2693443" y="597024"/>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Ökoszisztéma alapú megközelítés</a:t>
            </a:r>
            <a:endParaRPr b="1"/>
          </a:p>
        </p:txBody>
      </p:sp>
      <p:sp>
        <p:nvSpPr>
          <p:cNvPr id="644" name="Google Shape;644;p4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45" name="Google Shape;645;p49"/>
          <p:cNvGrpSpPr/>
          <p:nvPr/>
        </p:nvGrpSpPr>
        <p:grpSpPr>
          <a:xfrm>
            <a:off x="790770" y="-112458"/>
            <a:ext cx="1427172" cy="786938"/>
            <a:chOff x="0" y="-38100"/>
            <a:chExt cx="373234" cy="205800"/>
          </a:xfrm>
        </p:grpSpPr>
        <p:sp>
          <p:nvSpPr>
            <p:cNvPr id="646" name="Google Shape;646;p4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7" name="Google Shape;647;p49"/>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8" name="Google Shape;648;p49"/>
          <p:cNvGrpSpPr/>
          <p:nvPr/>
        </p:nvGrpSpPr>
        <p:grpSpPr>
          <a:xfrm>
            <a:off x="0" y="-112458"/>
            <a:ext cx="315464" cy="786938"/>
            <a:chOff x="0" y="-38100"/>
            <a:chExt cx="82500" cy="205800"/>
          </a:xfrm>
        </p:grpSpPr>
        <p:sp>
          <p:nvSpPr>
            <p:cNvPr id="649" name="Google Shape;649;p4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0" name="Google Shape;650;p49"/>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51" name="Google Shape;651;p49"/>
          <p:cNvGrpSpPr/>
          <p:nvPr/>
        </p:nvGrpSpPr>
        <p:grpSpPr>
          <a:xfrm>
            <a:off x="0" y="1116904"/>
            <a:ext cx="503881" cy="1931918"/>
            <a:chOff x="0" y="-38100"/>
            <a:chExt cx="131775" cy="505235"/>
          </a:xfrm>
        </p:grpSpPr>
        <p:sp>
          <p:nvSpPr>
            <p:cNvPr id="652" name="Google Shape;652;p4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3" name="Google Shape;653;p49"/>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54" name="Google Shape;654;p49"/>
          <p:cNvPicPr preferRelativeResize="0"/>
          <p:nvPr/>
        </p:nvPicPr>
        <p:blipFill rotWithShape="1">
          <a:blip r:embed="rId4">
            <a:alphaModFix/>
          </a:blip>
          <a:srcRect b="13284" l="0" r="0" t="0"/>
          <a:stretch/>
        </p:blipFill>
        <p:spPr>
          <a:xfrm>
            <a:off x="5531491" y="1809750"/>
            <a:ext cx="9540870" cy="8572964"/>
          </a:xfrm>
          <a:prstGeom prst="rect">
            <a:avLst/>
          </a:prstGeom>
          <a:noFill/>
          <a:ln>
            <a:noFill/>
          </a:ln>
        </p:spPr>
      </p:pic>
      <p:sp>
        <p:nvSpPr>
          <p:cNvPr id="655" name="Google Shape;655;p49"/>
          <p:cNvSpPr txBox="1"/>
          <p:nvPr/>
        </p:nvSpPr>
        <p:spPr>
          <a:xfrm>
            <a:off x="9144000" y="10038361"/>
            <a:ext cx="91440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EC, </a:t>
            </a:r>
            <a:r>
              <a:rPr b="0" i="1" lang="en-US" sz="1400" u="none" cap="none" strike="noStrike">
                <a:solidFill>
                  <a:srgbClr val="000000"/>
                </a:solidFill>
                <a:latin typeface="Arial"/>
                <a:ea typeface="Arial"/>
                <a:cs typeface="Arial"/>
                <a:sym typeface="Arial"/>
              </a:rPr>
              <a:t>The European Digital CompetenceFramework for Citizens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9" name="Shape 659"/>
        <p:cNvGrpSpPr/>
        <p:nvPr/>
      </p:nvGrpSpPr>
      <p:grpSpPr>
        <a:xfrm>
          <a:off x="0" y="0"/>
          <a:ext cx="0" cy="0"/>
          <a:chOff x="0" y="0"/>
          <a:chExt cx="0" cy="0"/>
        </a:xfrm>
      </p:grpSpPr>
      <p:sp>
        <p:nvSpPr>
          <p:cNvPr id="660" name="Google Shape;660;p50"/>
          <p:cNvSpPr txBox="1"/>
          <p:nvPr>
            <p:ph type="ctrTitle"/>
          </p:nvPr>
        </p:nvSpPr>
        <p:spPr>
          <a:xfrm>
            <a:off x="2693443" y="597024"/>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Ökoszisztéma alapú megközelítés</a:t>
            </a:r>
            <a:endParaRPr/>
          </a:p>
        </p:txBody>
      </p:sp>
      <p:sp>
        <p:nvSpPr>
          <p:cNvPr id="661" name="Google Shape;661;p5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62" name="Google Shape;662;p50"/>
          <p:cNvGrpSpPr/>
          <p:nvPr/>
        </p:nvGrpSpPr>
        <p:grpSpPr>
          <a:xfrm>
            <a:off x="790770" y="-112458"/>
            <a:ext cx="1427175" cy="786776"/>
            <a:chOff x="0" y="-38100"/>
            <a:chExt cx="373234" cy="205757"/>
          </a:xfrm>
        </p:grpSpPr>
        <p:sp>
          <p:nvSpPr>
            <p:cNvPr id="663" name="Google Shape;663;p5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4" name="Google Shape;664;p5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65" name="Google Shape;665;p50"/>
          <p:cNvGrpSpPr/>
          <p:nvPr/>
        </p:nvGrpSpPr>
        <p:grpSpPr>
          <a:xfrm>
            <a:off x="0" y="-112458"/>
            <a:ext cx="315272" cy="786776"/>
            <a:chOff x="0" y="-38100"/>
            <a:chExt cx="82450" cy="205757"/>
          </a:xfrm>
        </p:grpSpPr>
        <p:sp>
          <p:nvSpPr>
            <p:cNvPr id="666" name="Google Shape;666;p5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7" name="Google Shape;667;p5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68" name="Google Shape;668;p50"/>
          <p:cNvGrpSpPr/>
          <p:nvPr/>
        </p:nvGrpSpPr>
        <p:grpSpPr>
          <a:xfrm>
            <a:off x="0" y="1116904"/>
            <a:ext cx="503883" cy="1931922"/>
            <a:chOff x="0" y="-38100"/>
            <a:chExt cx="131775" cy="505235"/>
          </a:xfrm>
        </p:grpSpPr>
        <p:sp>
          <p:nvSpPr>
            <p:cNvPr id="669" name="Google Shape;669;p5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0" name="Google Shape;670;p5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671" name="Google Shape;671;p50"/>
          <p:cNvSpPr txBox="1"/>
          <p:nvPr/>
        </p:nvSpPr>
        <p:spPr>
          <a:xfrm>
            <a:off x="600063" y="1834924"/>
            <a:ext cx="9363686" cy="998883"/>
          </a:xfrm>
          <a:prstGeom prst="rect">
            <a:avLst/>
          </a:prstGeom>
          <a:noFill/>
          <a:ln>
            <a:noFill/>
          </a:ln>
        </p:spPr>
        <p:txBody>
          <a:bodyPr anchorCtr="0" anchor="t" bIns="45700" lIns="91425" spcFirstLastPara="1" rIns="91425" wrap="square" tIns="45700">
            <a:noAutofit/>
          </a:bodyPr>
          <a:lstStyle/>
          <a:p>
            <a:pPr indent="0" lvl="0" marL="25400" marR="0" rtl="0" algn="l">
              <a:lnSpc>
                <a:spcPct val="17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Bár a képzés célja a dezinformáció/téves információk terjedésének megakadályozása, és ennek érdekében az információs és médiatudatosságnak szentelt modulokat is tartalmaz, ökoszisztéma-megközelítésen belül működik, figyelembe véve az információs és kommunikációs rendszert, a végső célcsoport – azaz a tinédzserek – életét, valamint az iskolát mint közösséget jellemző különféle viszonyokat.</a:t>
            </a:r>
            <a:endParaRPr b="0" i="0" sz="3200" u="none" cap="none" strike="noStrike">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5" name="Shape 675"/>
        <p:cNvGrpSpPr/>
        <p:nvPr/>
      </p:nvGrpSpPr>
      <p:grpSpPr>
        <a:xfrm>
          <a:off x="0" y="0"/>
          <a:ext cx="0" cy="0"/>
          <a:chOff x="0" y="0"/>
          <a:chExt cx="0" cy="0"/>
        </a:xfrm>
      </p:grpSpPr>
      <p:sp>
        <p:nvSpPr>
          <p:cNvPr id="676" name="Google Shape;676;p51"/>
          <p:cNvSpPr txBox="1"/>
          <p:nvPr>
            <p:ph type="ctrTitle"/>
          </p:nvPr>
        </p:nvSpPr>
        <p:spPr>
          <a:xfrm>
            <a:off x="2693443" y="597024"/>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Ökoszisztéma alapú megközelítés</a:t>
            </a:r>
            <a:endParaRPr/>
          </a:p>
        </p:txBody>
      </p:sp>
      <p:sp>
        <p:nvSpPr>
          <p:cNvPr id="677" name="Google Shape;677;p5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78" name="Google Shape;678;p51"/>
          <p:cNvGrpSpPr/>
          <p:nvPr/>
        </p:nvGrpSpPr>
        <p:grpSpPr>
          <a:xfrm>
            <a:off x="790770" y="-112458"/>
            <a:ext cx="1427175" cy="786776"/>
            <a:chOff x="0" y="-38100"/>
            <a:chExt cx="373234" cy="205757"/>
          </a:xfrm>
        </p:grpSpPr>
        <p:sp>
          <p:nvSpPr>
            <p:cNvPr id="679" name="Google Shape;679;p5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0" name="Google Shape;680;p5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81" name="Google Shape;681;p51"/>
          <p:cNvGrpSpPr/>
          <p:nvPr/>
        </p:nvGrpSpPr>
        <p:grpSpPr>
          <a:xfrm>
            <a:off x="0" y="-112458"/>
            <a:ext cx="315272" cy="786776"/>
            <a:chOff x="0" y="-38100"/>
            <a:chExt cx="82450" cy="205757"/>
          </a:xfrm>
        </p:grpSpPr>
        <p:sp>
          <p:nvSpPr>
            <p:cNvPr id="682" name="Google Shape;682;p5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3" name="Google Shape;683;p5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84" name="Google Shape;684;p51"/>
          <p:cNvGrpSpPr/>
          <p:nvPr/>
        </p:nvGrpSpPr>
        <p:grpSpPr>
          <a:xfrm>
            <a:off x="0" y="1116904"/>
            <a:ext cx="503883" cy="1931922"/>
            <a:chOff x="0" y="-38100"/>
            <a:chExt cx="131775" cy="505235"/>
          </a:xfrm>
        </p:grpSpPr>
        <p:sp>
          <p:nvSpPr>
            <p:cNvPr id="685" name="Google Shape;685;p5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6" name="Google Shape;686;p5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687" name="Google Shape;687;p51"/>
          <p:cNvSpPr txBox="1"/>
          <p:nvPr/>
        </p:nvSpPr>
        <p:spPr>
          <a:xfrm>
            <a:off x="790770" y="2098594"/>
            <a:ext cx="9363686" cy="998883"/>
          </a:xfrm>
          <a:prstGeom prst="rect">
            <a:avLst/>
          </a:prstGeom>
          <a:noFill/>
          <a:ln>
            <a:noFill/>
          </a:ln>
        </p:spPr>
        <p:txBody>
          <a:bodyPr anchorCtr="0" anchor="t" bIns="45700" lIns="91425" spcFirstLastPara="1" rIns="91425" wrap="square" tIns="45700">
            <a:noAutofit/>
          </a:bodyPr>
          <a:lstStyle/>
          <a:p>
            <a:pPr indent="0" lvl="0" marL="25400" marR="0" rtl="0" algn="l">
              <a:lnSpc>
                <a:spcPct val="17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Ezért a képzés számos modulból áll, amelyek közül csak kettő foglalkozik közvetlenül az információs és médiatudatossággal.</a:t>
            </a:r>
            <a:endParaRPr b="0" i="0" sz="3200" u="none" cap="none" strike="noStrike">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4"/>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 name="Google Shape;160;p24"/>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 name="Google Shape;161;p24"/>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62" name="Google Shape;162;p24"/>
          <p:cNvGrpSpPr/>
          <p:nvPr/>
        </p:nvGrpSpPr>
        <p:grpSpPr>
          <a:xfrm>
            <a:off x="6111849" y="2794411"/>
            <a:ext cx="11044935" cy="2349090"/>
            <a:chOff x="0" y="-47625"/>
            <a:chExt cx="1484188" cy="418826"/>
          </a:xfrm>
        </p:grpSpPr>
        <p:sp>
          <p:nvSpPr>
            <p:cNvPr id="163" name="Google Shape;163;p24"/>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 name="Google Shape;164;p24"/>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5" name="Google Shape;165;p24"/>
          <p:cNvGrpSpPr/>
          <p:nvPr/>
        </p:nvGrpSpPr>
        <p:grpSpPr>
          <a:xfrm>
            <a:off x="-696258" y="-1193133"/>
            <a:ext cx="7178388" cy="12095887"/>
            <a:chOff x="0" y="-57150"/>
            <a:chExt cx="1890604" cy="3185748"/>
          </a:xfrm>
        </p:grpSpPr>
        <p:sp>
          <p:nvSpPr>
            <p:cNvPr id="166" name="Google Shape;166;p24"/>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 name="Google Shape;167;p24"/>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68" name="Google Shape;168;p24"/>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9" name="Google Shape;169;p24"/>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 name="Google Shape;170;p24"/>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71" name="Google Shape;171;p24"/>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01</a:t>
            </a:r>
            <a:endParaRPr b="0" i="0" sz="1400" u="none" cap="none" strike="noStrike">
              <a:solidFill>
                <a:srgbClr val="000000"/>
              </a:solidFill>
              <a:latin typeface="Arial"/>
              <a:ea typeface="Arial"/>
              <a:cs typeface="Arial"/>
              <a:sym typeface="Arial"/>
            </a:endParaRPr>
          </a:p>
        </p:txBody>
      </p:sp>
      <p:sp>
        <p:nvSpPr>
          <p:cNvPr id="172" name="Google Shape;172;p24"/>
          <p:cNvSpPr txBox="1"/>
          <p:nvPr/>
        </p:nvSpPr>
        <p:spPr>
          <a:xfrm>
            <a:off x="6834529" y="3423551"/>
            <a:ext cx="10158000" cy="11574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Miért ez a kurzus?</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52"/>
          <p:cNvSpPr txBox="1"/>
          <p:nvPr>
            <p:ph type="ctrTitle"/>
          </p:nvPr>
        </p:nvSpPr>
        <p:spPr>
          <a:xfrm>
            <a:off x="2693443" y="3009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HILDA, az ökoszisztéma alapú megközelítés-Modulok</a:t>
            </a:r>
            <a:endParaRPr/>
          </a:p>
        </p:txBody>
      </p:sp>
      <p:sp>
        <p:nvSpPr>
          <p:cNvPr id="693" name="Google Shape;693;p5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94" name="Google Shape;694;p52"/>
          <p:cNvGrpSpPr/>
          <p:nvPr/>
        </p:nvGrpSpPr>
        <p:grpSpPr>
          <a:xfrm>
            <a:off x="790770" y="-112458"/>
            <a:ext cx="1427175" cy="786776"/>
            <a:chOff x="0" y="-38100"/>
            <a:chExt cx="373234" cy="205757"/>
          </a:xfrm>
        </p:grpSpPr>
        <p:sp>
          <p:nvSpPr>
            <p:cNvPr id="695" name="Google Shape;695;p5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6" name="Google Shape;696;p5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97" name="Google Shape;697;p52"/>
          <p:cNvGrpSpPr/>
          <p:nvPr/>
        </p:nvGrpSpPr>
        <p:grpSpPr>
          <a:xfrm>
            <a:off x="0" y="-112458"/>
            <a:ext cx="315272" cy="786776"/>
            <a:chOff x="0" y="-38100"/>
            <a:chExt cx="82450" cy="205757"/>
          </a:xfrm>
        </p:grpSpPr>
        <p:sp>
          <p:nvSpPr>
            <p:cNvPr id="698" name="Google Shape;698;p5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9" name="Google Shape;699;p5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00" name="Google Shape;700;p52"/>
          <p:cNvGrpSpPr/>
          <p:nvPr/>
        </p:nvGrpSpPr>
        <p:grpSpPr>
          <a:xfrm>
            <a:off x="0" y="1116904"/>
            <a:ext cx="503883" cy="1931922"/>
            <a:chOff x="0" y="-38100"/>
            <a:chExt cx="131775" cy="505235"/>
          </a:xfrm>
        </p:grpSpPr>
        <p:sp>
          <p:nvSpPr>
            <p:cNvPr id="701" name="Google Shape;701;p5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02" name="Google Shape;702;p5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703" name="Google Shape;703;p52"/>
          <p:cNvSpPr/>
          <p:nvPr/>
        </p:nvSpPr>
        <p:spPr>
          <a:xfrm>
            <a:off x="2356491" y="3443433"/>
            <a:ext cx="4320000" cy="2700000"/>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04" name="Google Shape;704;p52"/>
          <p:cNvSpPr/>
          <p:nvPr/>
        </p:nvSpPr>
        <p:spPr>
          <a:xfrm>
            <a:off x="2524458" y="3633323"/>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05" name="Google Shape;705;p52"/>
          <p:cNvSpPr txBox="1"/>
          <p:nvPr/>
        </p:nvSpPr>
        <p:spPr>
          <a:xfrm>
            <a:off x="2661448" y="3651332"/>
            <a:ext cx="2042686"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INFORMATION AND MEDIA LITERACY</a:t>
            </a:r>
            <a:endParaRPr b="0" i="0" sz="1400" u="none" cap="none" strike="noStrike">
              <a:solidFill>
                <a:srgbClr val="000000"/>
              </a:solidFill>
              <a:latin typeface="Arial"/>
              <a:ea typeface="Arial"/>
              <a:cs typeface="Arial"/>
              <a:sym typeface="Arial"/>
            </a:endParaRPr>
          </a:p>
        </p:txBody>
      </p:sp>
      <p:grpSp>
        <p:nvGrpSpPr>
          <p:cNvPr id="706" name="Google Shape;706;p52"/>
          <p:cNvGrpSpPr/>
          <p:nvPr/>
        </p:nvGrpSpPr>
        <p:grpSpPr>
          <a:xfrm>
            <a:off x="4445377" y="4305888"/>
            <a:ext cx="2160000" cy="1080000"/>
            <a:chOff x="9649415" y="2955847"/>
            <a:chExt cx="2160000" cy="1080000"/>
          </a:xfrm>
        </p:grpSpPr>
        <p:sp>
          <p:nvSpPr>
            <p:cNvPr id="707" name="Google Shape;707;p52"/>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08" name="Google Shape;708;p52"/>
            <p:cNvSpPr txBox="1"/>
            <p:nvPr/>
          </p:nvSpPr>
          <p:spPr>
            <a:xfrm>
              <a:off x="9740855" y="2969871"/>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709" name="Google Shape;709;p52"/>
          <p:cNvGrpSpPr/>
          <p:nvPr/>
        </p:nvGrpSpPr>
        <p:grpSpPr>
          <a:xfrm>
            <a:off x="5145184" y="5306074"/>
            <a:ext cx="720000" cy="540000"/>
            <a:chOff x="6573488" y="5029771"/>
            <a:chExt cx="2160000" cy="1080000"/>
          </a:xfrm>
        </p:grpSpPr>
        <p:sp>
          <p:nvSpPr>
            <p:cNvPr id="710" name="Google Shape;710;p5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11" name="Google Shape;711;p52"/>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grpSp>
        <p:nvGrpSpPr>
          <p:cNvPr id="712" name="Google Shape;712;p52"/>
          <p:cNvGrpSpPr/>
          <p:nvPr/>
        </p:nvGrpSpPr>
        <p:grpSpPr>
          <a:xfrm>
            <a:off x="3176323" y="4654789"/>
            <a:ext cx="720000" cy="540000"/>
            <a:chOff x="6573488" y="5029771"/>
            <a:chExt cx="2160000" cy="1080000"/>
          </a:xfrm>
        </p:grpSpPr>
        <p:sp>
          <p:nvSpPr>
            <p:cNvPr id="713" name="Google Shape;713;p5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14" name="Google Shape;714;p52"/>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4h</a:t>
              </a:r>
              <a:endParaRPr b="0" i="0" sz="1400" u="none" cap="none" strike="noStrike">
                <a:solidFill>
                  <a:srgbClr val="000000"/>
                </a:solidFill>
                <a:latin typeface="Arial"/>
                <a:ea typeface="Arial"/>
                <a:cs typeface="Arial"/>
                <a:sym typeface="Arial"/>
              </a:endParaRPr>
            </a:p>
          </p:txBody>
        </p:sp>
      </p:grpSp>
      <p:sp>
        <p:nvSpPr>
          <p:cNvPr id="715" name="Google Shape;715;p52"/>
          <p:cNvSpPr/>
          <p:nvPr/>
        </p:nvSpPr>
        <p:spPr>
          <a:xfrm>
            <a:off x="7108475" y="3443433"/>
            <a:ext cx="4320000" cy="2700000"/>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16" name="Google Shape;716;p52"/>
          <p:cNvSpPr/>
          <p:nvPr/>
        </p:nvSpPr>
        <p:spPr>
          <a:xfrm>
            <a:off x="7276442" y="3633323"/>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17" name="Google Shape;717;p52"/>
          <p:cNvSpPr txBox="1"/>
          <p:nvPr/>
        </p:nvSpPr>
        <p:spPr>
          <a:xfrm>
            <a:off x="7123435" y="3629998"/>
            <a:ext cx="2467627" cy="111825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HANDLING AI &amp;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CYBERSECURITY </a:t>
            </a:r>
            <a:br>
              <a:rPr b="1" i="0" lang="en-US" sz="2000" u="none" cap="none" strike="noStrike">
                <a:solidFill>
                  <a:schemeClr val="lt1"/>
                </a:solidFill>
                <a:latin typeface="Arial"/>
                <a:ea typeface="Arial"/>
                <a:cs typeface="Arial"/>
                <a:sym typeface="Arial"/>
              </a:rPr>
            </a:br>
            <a:r>
              <a:rPr b="1" i="0" lang="en-US" sz="2000" u="none" cap="none" strike="noStrike">
                <a:solidFill>
                  <a:schemeClr val="lt1"/>
                </a:solidFill>
                <a:latin typeface="Arial"/>
                <a:ea typeface="Arial"/>
                <a:cs typeface="Arial"/>
                <a:sym typeface="Arial"/>
              </a:rPr>
              <a:t>IN UNCERTAIN TIMES</a:t>
            </a:r>
            <a:endParaRPr b="0" i="0" sz="1400" u="none" cap="none" strike="noStrike">
              <a:solidFill>
                <a:srgbClr val="000000"/>
              </a:solidFill>
              <a:latin typeface="Arial"/>
              <a:ea typeface="Arial"/>
              <a:cs typeface="Arial"/>
              <a:sym typeface="Arial"/>
            </a:endParaRPr>
          </a:p>
        </p:txBody>
      </p:sp>
      <p:grpSp>
        <p:nvGrpSpPr>
          <p:cNvPr id="718" name="Google Shape;718;p52"/>
          <p:cNvGrpSpPr/>
          <p:nvPr/>
        </p:nvGrpSpPr>
        <p:grpSpPr>
          <a:xfrm>
            <a:off x="9197361" y="4281167"/>
            <a:ext cx="2160000" cy="1104721"/>
            <a:chOff x="9649415" y="2931126"/>
            <a:chExt cx="2160000" cy="1104721"/>
          </a:xfrm>
        </p:grpSpPr>
        <p:sp>
          <p:nvSpPr>
            <p:cNvPr id="719" name="Google Shape;719;p52"/>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20" name="Google Shape;720;p52"/>
            <p:cNvSpPr txBox="1"/>
            <p:nvPr/>
          </p:nvSpPr>
          <p:spPr>
            <a:xfrm>
              <a:off x="9740855" y="2931126"/>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721" name="Google Shape;721;p52"/>
          <p:cNvGrpSpPr/>
          <p:nvPr/>
        </p:nvGrpSpPr>
        <p:grpSpPr>
          <a:xfrm>
            <a:off x="9881670" y="5258903"/>
            <a:ext cx="720000" cy="540000"/>
            <a:chOff x="6573488" y="5029771"/>
            <a:chExt cx="2160000" cy="1080000"/>
          </a:xfrm>
        </p:grpSpPr>
        <p:sp>
          <p:nvSpPr>
            <p:cNvPr id="722" name="Google Shape;722;p5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23" name="Google Shape;723;p52"/>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grpSp>
        <p:nvGrpSpPr>
          <p:cNvPr id="724" name="Google Shape;724;p52"/>
          <p:cNvGrpSpPr/>
          <p:nvPr/>
        </p:nvGrpSpPr>
        <p:grpSpPr>
          <a:xfrm>
            <a:off x="8013546" y="4675004"/>
            <a:ext cx="720000" cy="540000"/>
            <a:chOff x="6573488" y="5029771"/>
            <a:chExt cx="2160000" cy="1080000"/>
          </a:xfrm>
        </p:grpSpPr>
        <p:sp>
          <p:nvSpPr>
            <p:cNvPr id="725" name="Google Shape;725;p5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26" name="Google Shape;726;p52"/>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4h</a:t>
              </a:r>
              <a:endParaRPr b="0" i="0" sz="1400" u="none" cap="none" strike="noStrike">
                <a:solidFill>
                  <a:srgbClr val="000000"/>
                </a:solidFill>
                <a:latin typeface="Arial"/>
                <a:ea typeface="Arial"/>
                <a:cs typeface="Arial"/>
                <a:sym typeface="Arial"/>
              </a:endParaRPr>
            </a:p>
          </p:txBody>
        </p:sp>
      </p:grpSp>
      <p:sp>
        <p:nvSpPr>
          <p:cNvPr id="727" name="Google Shape;727;p52"/>
          <p:cNvSpPr/>
          <p:nvPr/>
        </p:nvSpPr>
        <p:spPr>
          <a:xfrm>
            <a:off x="11879467" y="3404787"/>
            <a:ext cx="4320000" cy="2700000"/>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28" name="Google Shape;728;p52"/>
          <p:cNvSpPr/>
          <p:nvPr/>
        </p:nvSpPr>
        <p:spPr>
          <a:xfrm>
            <a:off x="12984694" y="3480377"/>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29" name="Google Shape;729;p52"/>
          <p:cNvSpPr txBox="1"/>
          <p:nvPr/>
        </p:nvSpPr>
        <p:spPr>
          <a:xfrm>
            <a:off x="13121684" y="3406946"/>
            <a:ext cx="204268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RESILIENCE BUILDING</a:t>
            </a:r>
            <a:endParaRPr b="0" i="0" sz="1400" u="none" cap="none" strike="noStrike">
              <a:solidFill>
                <a:srgbClr val="000000"/>
              </a:solidFill>
              <a:latin typeface="Arial"/>
              <a:ea typeface="Arial"/>
              <a:cs typeface="Arial"/>
              <a:sym typeface="Arial"/>
            </a:endParaRPr>
          </a:p>
        </p:txBody>
      </p:sp>
      <p:grpSp>
        <p:nvGrpSpPr>
          <p:cNvPr id="730" name="Google Shape;730;p52"/>
          <p:cNvGrpSpPr/>
          <p:nvPr/>
        </p:nvGrpSpPr>
        <p:grpSpPr>
          <a:xfrm>
            <a:off x="14028037" y="4553457"/>
            <a:ext cx="2160000" cy="1080000"/>
            <a:chOff x="9649415" y="2955847"/>
            <a:chExt cx="2160000" cy="1080000"/>
          </a:xfrm>
        </p:grpSpPr>
        <p:sp>
          <p:nvSpPr>
            <p:cNvPr id="731" name="Google Shape;731;p52"/>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32" name="Google Shape;732;p52"/>
            <p:cNvSpPr txBox="1"/>
            <p:nvPr/>
          </p:nvSpPr>
          <p:spPr>
            <a:xfrm>
              <a:off x="9740855" y="2969871"/>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733" name="Google Shape;733;p52"/>
          <p:cNvGrpSpPr/>
          <p:nvPr/>
        </p:nvGrpSpPr>
        <p:grpSpPr>
          <a:xfrm>
            <a:off x="14748037" y="5484693"/>
            <a:ext cx="720000" cy="540000"/>
            <a:chOff x="6573488" y="5029771"/>
            <a:chExt cx="2160000" cy="1080000"/>
          </a:xfrm>
        </p:grpSpPr>
        <p:sp>
          <p:nvSpPr>
            <p:cNvPr id="734" name="Google Shape;734;p5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35" name="Google Shape;735;p52"/>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grpSp>
        <p:nvGrpSpPr>
          <p:cNvPr id="736" name="Google Shape;736;p52"/>
          <p:cNvGrpSpPr/>
          <p:nvPr/>
        </p:nvGrpSpPr>
        <p:grpSpPr>
          <a:xfrm>
            <a:off x="11741375" y="4524913"/>
            <a:ext cx="2473900" cy="1080000"/>
            <a:chOff x="9492465" y="2955847"/>
            <a:chExt cx="2473900" cy="1080000"/>
          </a:xfrm>
        </p:grpSpPr>
        <p:sp>
          <p:nvSpPr>
            <p:cNvPr id="737" name="Google Shape;737;p52"/>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38" name="Google Shape;738;p52"/>
            <p:cNvSpPr txBox="1"/>
            <p:nvPr/>
          </p:nvSpPr>
          <p:spPr>
            <a:xfrm>
              <a:off x="9492465" y="2981989"/>
              <a:ext cx="2473900"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ORGANIZATIO-NAL RESILIENCE BUILDING</a:t>
              </a:r>
              <a:endParaRPr b="0" i="0" sz="1400" u="none" cap="none" strike="noStrike">
                <a:solidFill>
                  <a:srgbClr val="000000"/>
                </a:solidFill>
                <a:latin typeface="Arial"/>
                <a:ea typeface="Arial"/>
                <a:cs typeface="Arial"/>
                <a:sym typeface="Arial"/>
              </a:endParaRPr>
            </a:p>
          </p:txBody>
        </p:sp>
      </p:grpSp>
      <p:grpSp>
        <p:nvGrpSpPr>
          <p:cNvPr id="739" name="Google Shape;739;p52"/>
          <p:cNvGrpSpPr/>
          <p:nvPr/>
        </p:nvGrpSpPr>
        <p:grpSpPr>
          <a:xfrm>
            <a:off x="13699793" y="4041301"/>
            <a:ext cx="720000" cy="540000"/>
            <a:chOff x="6573488" y="5029771"/>
            <a:chExt cx="2160000" cy="1080000"/>
          </a:xfrm>
        </p:grpSpPr>
        <p:sp>
          <p:nvSpPr>
            <p:cNvPr id="740" name="Google Shape;740;p5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41" name="Google Shape;741;p52"/>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3h</a:t>
              </a:r>
              <a:endParaRPr b="0" i="0" sz="1400" u="none" cap="none" strike="noStrike">
                <a:solidFill>
                  <a:srgbClr val="000000"/>
                </a:solidFill>
                <a:latin typeface="Arial"/>
                <a:ea typeface="Arial"/>
                <a:cs typeface="Arial"/>
                <a:sym typeface="Arial"/>
              </a:endParaRPr>
            </a:p>
          </p:txBody>
        </p:sp>
      </p:grpSp>
      <p:grpSp>
        <p:nvGrpSpPr>
          <p:cNvPr id="742" name="Google Shape;742;p52"/>
          <p:cNvGrpSpPr/>
          <p:nvPr/>
        </p:nvGrpSpPr>
        <p:grpSpPr>
          <a:xfrm>
            <a:off x="12702715" y="5509161"/>
            <a:ext cx="720000" cy="540000"/>
            <a:chOff x="6573488" y="5029771"/>
            <a:chExt cx="2160000" cy="1080000"/>
          </a:xfrm>
        </p:grpSpPr>
        <p:sp>
          <p:nvSpPr>
            <p:cNvPr id="743" name="Google Shape;743;p5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44" name="Google Shape;744;p52"/>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
        <p:nvSpPr>
          <p:cNvPr id="745" name="Google Shape;745;p52"/>
          <p:cNvSpPr/>
          <p:nvPr/>
        </p:nvSpPr>
        <p:spPr>
          <a:xfrm>
            <a:off x="4691121" y="6256749"/>
            <a:ext cx="4320000" cy="1942455"/>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46" name="Google Shape;746;p52"/>
          <p:cNvSpPr/>
          <p:nvPr/>
        </p:nvSpPr>
        <p:spPr>
          <a:xfrm>
            <a:off x="5738983" y="6446639"/>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47" name="Google Shape;747;p52"/>
          <p:cNvSpPr txBox="1"/>
          <p:nvPr/>
        </p:nvSpPr>
        <p:spPr>
          <a:xfrm>
            <a:off x="5875973" y="6464648"/>
            <a:ext cx="204268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CRITICAL THINKING</a:t>
            </a:r>
            <a:endParaRPr b="0" i="0" sz="1400" u="none" cap="none" strike="noStrike">
              <a:solidFill>
                <a:srgbClr val="000000"/>
              </a:solidFill>
              <a:latin typeface="Arial"/>
              <a:ea typeface="Arial"/>
              <a:cs typeface="Arial"/>
              <a:sym typeface="Arial"/>
            </a:endParaRPr>
          </a:p>
        </p:txBody>
      </p:sp>
      <p:grpSp>
        <p:nvGrpSpPr>
          <p:cNvPr id="748" name="Google Shape;748;p52"/>
          <p:cNvGrpSpPr/>
          <p:nvPr/>
        </p:nvGrpSpPr>
        <p:grpSpPr>
          <a:xfrm>
            <a:off x="6477113" y="7364587"/>
            <a:ext cx="720000" cy="540000"/>
            <a:chOff x="6573488" y="5029771"/>
            <a:chExt cx="2160000" cy="1080000"/>
          </a:xfrm>
        </p:grpSpPr>
        <p:sp>
          <p:nvSpPr>
            <p:cNvPr id="749" name="Google Shape;749;p5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50" name="Google Shape;750;p52"/>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
        <p:nvSpPr>
          <p:cNvPr id="751" name="Google Shape;751;p52"/>
          <p:cNvSpPr/>
          <p:nvPr/>
        </p:nvSpPr>
        <p:spPr>
          <a:xfrm>
            <a:off x="9593535" y="6220829"/>
            <a:ext cx="4320000" cy="1942455"/>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52" name="Google Shape;752;p52"/>
          <p:cNvSpPr/>
          <p:nvPr/>
        </p:nvSpPr>
        <p:spPr>
          <a:xfrm>
            <a:off x="10641397" y="6410719"/>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53" name="Google Shape;753;p52"/>
          <p:cNvSpPr txBox="1"/>
          <p:nvPr/>
        </p:nvSpPr>
        <p:spPr>
          <a:xfrm>
            <a:off x="10778387" y="6428728"/>
            <a:ext cx="204268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PROBLEM-SOLVING</a:t>
            </a:r>
            <a:endParaRPr b="0" i="0" sz="1400" u="none" cap="none" strike="noStrike">
              <a:solidFill>
                <a:srgbClr val="000000"/>
              </a:solidFill>
              <a:latin typeface="Arial"/>
              <a:ea typeface="Arial"/>
              <a:cs typeface="Arial"/>
              <a:sym typeface="Arial"/>
            </a:endParaRPr>
          </a:p>
        </p:txBody>
      </p:sp>
      <p:grpSp>
        <p:nvGrpSpPr>
          <p:cNvPr id="754" name="Google Shape;754;p52"/>
          <p:cNvGrpSpPr/>
          <p:nvPr/>
        </p:nvGrpSpPr>
        <p:grpSpPr>
          <a:xfrm>
            <a:off x="11379527" y="7328667"/>
            <a:ext cx="720000" cy="540000"/>
            <a:chOff x="6573488" y="5029771"/>
            <a:chExt cx="2160000" cy="1080000"/>
          </a:xfrm>
        </p:grpSpPr>
        <p:sp>
          <p:nvSpPr>
            <p:cNvPr id="755" name="Google Shape;755;p5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56" name="Google Shape;756;p52"/>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
        <p:nvSpPr>
          <p:cNvPr id="757" name="Google Shape;757;p52"/>
          <p:cNvSpPr/>
          <p:nvPr/>
        </p:nvSpPr>
        <p:spPr>
          <a:xfrm>
            <a:off x="7076004" y="1389323"/>
            <a:ext cx="4320000" cy="1942455"/>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58" name="Google Shape;758;p52"/>
          <p:cNvSpPr/>
          <p:nvPr/>
        </p:nvSpPr>
        <p:spPr>
          <a:xfrm>
            <a:off x="8123866" y="1579213"/>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59" name="Google Shape;759;p52"/>
          <p:cNvSpPr txBox="1"/>
          <p:nvPr/>
        </p:nvSpPr>
        <p:spPr>
          <a:xfrm>
            <a:off x="8260856" y="1597222"/>
            <a:ext cx="2042686"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INDUSTRY &amp; COMMUNITY RELATIONS </a:t>
            </a:r>
            <a:endParaRPr b="0" i="0" sz="1400" u="none" cap="none" strike="noStrike">
              <a:solidFill>
                <a:srgbClr val="000000"/>
              </a:solidFill>
              <a:latin typeface="Arial"/>
              <a:ea typeface="Arial"/>
              <a:cs typeface="Arial"/>
              <a:sym typeface="Arial"/>
            </a:endParaRPr>
          </a:p>
        </p:txBody>
      </p:sp>
      <p:grpSp>
        <p:nvGrpSpPr>
          <p:cNvPr id="760" name="Google Shape;760;p52"/>
          <p:cNvGrpSpPr/>
          <p:nvPr/>
        </p:nvGrpSpPr>
        <p:grpSpPr>
          <a:xfrm>
            <a:off x="8861996" y="2566173"/>
            <a:ext cx="720000" cy="540000"/>
            <a:chOff x="6573488" y="5029771"/>
            <a:chExt cx="2160000" cy="1080000"/>
          </a:xfrm>
        </p:grpSpPr>
        <p:sp>
          <p:nvSpPr>
            <p:cNvPr id="761" name="Google Shape;761;p5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62" name="Google Shape;762;p52"/>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
        <p:nvSpPr>
          <p:cNvPr id="763" name="Google Shape;763;p52"/>
          <p:cNvSpPr/>
          <p:nvPr/>
        </p:nvSpPr>
        <p:spPr>
          <a:xfrm>
            <a:off x="7160537" y="8285079"/>
            <a:ext cx="4320000" cy="1942455"/>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64" name="Google Shape;764;p52"/>
          <p:cNvSpPr/>
          <p:nvPr/>
        </p:nvSpPr>
        <p:spPr>
          <a:xfrm>
            <a:off x="8208399" y="8474969"/>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65" name="Google Shape;765;p52"/>
          <p:cNvSpPr txBox="1"/>
          <p:nvPr/>
        </p:nvSpPr>
        <p:spPr>
          <a:xfrm>
            <a:off x="8190063" y="8602706"/>
            <a:ext cx="2198012"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INTRODUCTION</a:t>
            </a:r>
            <a:endParaRPr b="0" i="0" sz="1400" u="none" cap="none" strike="noStrike">
              <a:solidFill>
                <a:srgbClr val="000000"/>
              </a:solidFill>
              <a:latin typeface="Arial"/>
              <a:ea typeface="Arial"/>
              <a:cs typeface="Arial"/>
              <a:sym typeface="Arial"/>
            </a:endParaRPr>
          </a:p>
        </p:txBody>
      </p:sp>
      <p:grpSp>
        <p:nvGrpSpPr>
          <p:cNvPr id="766" name="Google Shape;766;p52"/>
          <p:cNvGrpSpPr/>
          <p:nvPr/>
        </p:nvGrpSpPr>
        <p:grpSpPr>
          <a:xfrm>
            <a:off x="8946529" y="9461929"/>
            <a:ext cx="720000" cy="540000"/>
            <a:chOff x="6573488" y="5029771"/>
            <a:chExt cx="2160000" cy="1080000"/>
          </a:xfrm>
        </p:grpSpPr>
        <p:sp>
          <p:nvSpPr>
            <p:cNvPr id="767" name="Google Shape;767;p5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68" name="Google Shape;768;p52"/>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2" name="Shape 772"/>
        <p:cNvGrpSpPr/>
        <p:nvPr/>
      </p:nvGrpSpPr>
      <p:grpSpPr>
        <a:xfrm>
          <a:off x="0" y="0"/>
          <a:ext cx="0" cy="0"/>
          <a:chOff x="0" y="0"/>
          <a:chExt cx="0" cy="0"/>
        </a:xfrm>
      </p:grpSpPr>
      <p:sp>
        <p:nvSpPr>
          <p:cNvPr id="773" name="Google Shape;773;p5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74" name="Google Shape;774;p53"/>
          <p:cNvGrpSpPr/>
          <p:nvPr/>
        </p:nvGrpSpPr>
        <p:grpSpPr>
          <a:xfrm>
            <a:off x="790770" y="-112458"/>
            <a:ext cx="1427175" cy="786776"/>
            <a:chOff x="0" y="-38100"/>
            <a:chExt cx="373234" cy="205757"/>
          </a:xfrm>
        </p:grpSpPr>
        <p:sp>
          <p:nvSpPr>
            <p:cNvPr id="775" name="Google Shape;775;p5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6" name="Google Shape;776;p5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77" name="Google Shape;777;p53"/>
          <p:cNvGrpSpPr/>
          <p:nvPr/>
        </p:nvGrpSpPr>
        <p:grpSpPr>
          <a:xfrm>
            <a:off x="0" y="-112458"/>
            <a:ext cx="315272" cy="786776"/>
            <a:chOff x="0" y="-38100"/>
            <a:chExt cx="82450" cy="205757"/>
          </a:xfrm>
        </p:grpSpPr>
        <p:sp>
          <p:nvSpPr>
            <p:cNvPr id="778" name="Google Shape;778;p5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9" name="Google Shape;779;p5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80" name="Google Shape;780;p53"/>
          <p:cNvGrpSpPr/>
          <p:nvPr/>
        </p:nvGrpSpPr>
        <p:grpSpPr>
          <a:xfrm>
            <a:off x="0" y="1116904"/>
            <a:ext cx="503883" cy="1931922"/>
            <a:chOff x="0" y="-38100"/>
            <a:chExt cx="131775" cy="505235"/>
          </a:xfrm>
        </p:grpSpPr>
        <p:sp>
          <p:nvSpPr>
            <p:cNvPr id="781" name="Google Shape;781;p5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2" name="Google Shape;782;p5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783" name="Google Shape;783;p53"/>
          <p:cNvSpPr txBox="1"/>
          <p:nvPr/>
        </p:nvSpPr>
        <p:spPr>
          <a:xfrm>
            <a:off x="595323" y="2688887"/>
            <a:ext cx="9363686" cy="998883"/>
          </a:xfrm>
          <a:prstGeom prst="rect">
            <a:avLst/>
          </a:prstGeom>
          <a:noFill/>
          <a:ln>
            <a:noFill/>
          </a:ln>
        </p:spPr>
        <p:txBody>
          <a:bodyPr anchorCtr="0" anchor="t" bIns="45700" lIns="91425" spcFirstLastPara="1" rIns="91425" wrap="square" tIns="45700">
            <a:noAutofit/>
          </a:bodyPr>
          <a:lstStyle/>
          <a:p>
            <a:pPr indent="0" lvl="0" marL="25400" marR="0" rtl="0" algn="l">
              <a:lnSpc>
                <a:spcPct val="17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Hogyan lehet leküzdeni a dezinformációt és a félretájékoztatást</a:t>
            </a:r>
            <a:endParaRPr b="0" i="0" sz="3200" u="none" cap="none" strike="noStrike">
              <a:solidFill>
                <a:schemeClr val="dk1"/>
              </a:solidFill>
              <a:latin typeface="Bricolage Grotesque"/>
              <a:ea typeface="Bricolage Grotesque"/>
              <a:cs typeface="Bricolage Grotesque"/>
              <a:sym typeface="Bricolage Grotesque"/>
            </a:endParaRPr>
          </a:p>
        </p:txBody>
      </p:sp>
      <p:sp>
        <p:nvSpPr>
          <p:cNvPr id="784" name="Google Shape;784;p53"/>
          <p:cNvSpPr/>
          <p:nvPr/>
        </p:nvSpPr>
        <p:spPr>
          <a:xfrm>
            <a:off x="9135473" y="2979810"/>
            <a:ext cx="4320000" cy="2700000"/>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85" name="Google Shape;785;p53"/>
          <p:cNvSpPr/>
          <p:nvPr/>
        </p:nvSpPr>
        <p:spPr>
          <a:xfrm>
            <a:off x="9303440" y="3169700"/>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86" name="Google Shape;786;p53"/>
          <p:cNvSpPr txBox="1"/>
          <p:nvPr/>
        </p:nvSpPr>
        <p:spPr>
          <a:xfrm>
            <a:off x="9440430" y="3187709"/>
            <a:ext cx="2042686"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INFORMATION AND MEDIA LITERACY</a:t>
            </a:r>
            <a:endParaRPr b="0" i="0" sz="1400" u="none" cap="none" strike="noStrike">
              <a:solidFill>
                <a:srgbClr val="000000"/>
              </a:solidFill>
              <a:latin typeface="Arial"/>
              <a:ea typeface="Arial"/>
              <a:cs typeface="Arial"/>
              <a:sym typeface="Arial"/>
            </a:endParaRPr>
          </a:p>
        </p:txBody>
      </p:sp>
      <p:grpSp>
        <p:nvGrpSpPr>
          <p:cNvPr id="787" name="Google Shape;787;p53"/>
          <p:cNvGrpSpPr/>
          <p:nvPr/>
        </p:nvGrpSpPr>
        <p:grpSpPr>
          <a:xfrm>
            <a:off x="11224359" y="3842265"/>
            <a:ext cx="2160000" cy="1080000"/>
            <a:chOff x="9649415" y="2955847"/>
            <a:chExt cx="2160000" cy="1080000"/>
          </a:xfrm>
        </p:grpSpPr>
        <p:sp>
          <p:nvSpPr>
            <p:cNvPr id="788" name="Google Shape;788;p53"/>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89" name="Google Shape;789;p53"/>
            <p:cNvSpPr txBox="1"/>
            <p:nvPr/>
          </p:nvSpPr>
          <p:spPr>
            <a:xfrm>
              <a:off x="9740855" y="2969871"/>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790" name="Google Shape;790;p53"/>
          <p:cNvGrpSpPr/>
          <p:nvPr/>
        </p:nvGrpSpPr>
        <p:grpSpPr>
          <a:xfrm>
            <a:off x="11924166" y="4842451"/>
            <a:ext cx="720000" cy="540000"/>
            <a:chOff x="6573488" y="5029771"/>
            <a:chExt cx="2160000" cy="1080000"/>
          </a:xfrm>
        </p:grpSpPr>
        <p:sp>
          <p:nvSpPr>
            <p:cNvPr id="791" name="Google Shape;791;p53"/>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92" name="Google Shape;792;p53"/>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grpSp>
        <p:nvGrpSpPr>
          <p:cNvPr id="793" name="Google Shape;793;p53"/>
          <p:cNvGrpSpPr/>
          <p:nvPr/>
        </p:nvGrpSpPr>
        <p:grpSpPr>
          <a:xfrm>
            <a:off x="9955305" y="4191166"/>
            <a:ext cx="720000" cy="540000"/>
            <a:chOff x="6573488" y="5029771"/>
            <a:chExt cx="2160000" cy="1080000"/>
          </a:xfrm>
        </p:grpSpPr>
        <p:sp>
          <p:nvSpPr>
            <p:cNvPr id="794" name="Google Shape;794;p53"/>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95" name="Google Shape;795;p53"/>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4h</a:t>
              </a:r>
              <a:endParaRPr b="0" i="0" sz="1400" u="none" cap="none" strike="noStrike">
                <a:solidFill>
                  <a:srgbClr val="000000"/>
                </a:solidFill>
                <a:latin typeface="Arial"/>
                <a:ea typeface="Arial"/>
                <a:cs typeface="Arial"/>
                <a:sym typeface="Arial"/>
              </a:endParaRPr>
            </a:p>
          </p:txBody>
        </p:sp>
      </p:grpSp>
      <p:sp>
        <p:nvSpPr>
          <p:cNvPr id="796" name="Google Shape;796;p53"/>
          <p:cNvSpPr/>
          <p:nvPr/>
        </p:nvSpPr>
        <p:spPr>
          <a:xfrm>
            <a:off x="13887457" y="2979810"/>
            <a:ext cx="4320000" cy="2700000"/>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97" name="Google Shape;797;p53"/>
          <p:cNvSpPr/>
          <p:nvPr/>
        </p:nvSpPr>
        <p:spPr>
          <a:xfrm>
            <a:off x="14055424" y="3169700"/>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98" name="Google Shape;798;p53"/>
          <p:cNvSpPr txBox="1"/>
          <p:nvPr/>
        </p:nvSpPr>
        <p:spPr>
          <a:xfrm>
            <a:off x="13902417" y="3166375"/>
            <a:ext cx="2467627" cy="111825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HANDLING AI &amp;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CYBERSECURITY </a:t>
            </a:r>
            <a:br>
              <a:rPr b="1" i="0" lang="en-US" sz="2000" u="none" cap="none" strike="noStrike">
                <a:solidFill>
                  <a:schemeClr val="lt1"/>
                </a:solidFill>
                <a:latin typeface="Arial"/>
                <a:ea typeface="Arial"/>
                <a:cs typeface="Arial"/>
                <a:sym typeface="Arial"/>
              </a:rPr>
            </a:br>
            <a:r>
              <a:rPr b="1" i="0" lang="en-US" sz="2000" u="none" cap="none" strike="noStrike">
                <a:solidFill>
                  <a:schemeClr val="lt1"/>
                </a:solidFill>
                <a:latin typeface="Arial"/>
                <a:ea typeface="Arial"/>
                <a:cs typeface="Arial"/>
                <a:sym typeface="Arial"/>
              </a:rPr>
              <a:t>IN UNCERTAIN TIMES</a:t>
            </a:r>
            <a:endParaRPr b="0" i="0" sz="1400" u="none" cap="none" strike="noStrike">
              <a:solidFill>
                <a:srgbClr val="000000"/>
              </a:solidFill>
              <a:latin typeface="Arial"/>
              <a:ea typeface="Arial"/>
              <a:cs typeface="Arial"/>
              <a:sym typeface="Arial"/>
            </a:endParaRPr>
          </a:p>
        </p:txBody>
      </p:sp>
      <p:grpSp>
        <p:nvGrpSpPr>
          <p:cNvPr id="799" name="Google Shape;799;p53"/>
          <p:cNvGrpSpPr/>
          <p:nvPr/>
        </p:nvGrpSpPr>
        <p:grpSpPr>
          <a:xfrm>
            <a:off x="15976343" y="3817544"/>
            <a:ext cx="2160000" cy="1104721"/>
            <a:chOff x="9649415" y="2931126"/>
            <a:chExt cx="2160000" cy="1104721"/>
          </a:xfrm>
        </p:grpSpPr>
        <p:sp>
          <p:nvSpPr>
            <p:cNvPr id="800" name="Google Shape;800;p53"/>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01" name="Google Shape;801;p53"/>
            <p:cNvSpPr txBox="1"/>
            <p:nvPr/>
          </p:nvSpPr>
          <p:spPr>
            <a:xfrm>
              <a:off x="9740855" y="2931126"/>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802" name="Google Shape;802;p53"/>
          <p:cNvGrpSpPr/>
          <p:nvPr/>
        </p:nvGrpSpPr>
        <p:grpSpPr>
          <a:xfrm>
            <a:off x="16660652" y="4795280"/>
            <a:ext cx="720000" cy="540000"/>
            <a:chOff x="6573488" y="5029771"/>
            <a:chExt cx="2160000" cy="1080000"/>
          </a:xfrm>
        </p:grpSpPr>
        <p:sp>
          <p:nvSpPr>
            <p:cNvPr id="803" name="Google Shape;803;p53"/>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04" name="Google Shape;804;p53"/>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grpSp>
        <p:nvGrpSpPr>
          <p:cNvPr id="805" name="Google Shape;805;p53"/>
          <p:cNvGrpSpPr/>
          <p:nvPr/>
        </p:nvGrpSpPr>
        <p:grpSpPr>
          <a:xfrm>
            <a:off x="14792528" y="4211381"/>
            <a:ext cx="720000" cy="540000"/>
            <a:chOff x="6573488" y="5029771"/>
            <a:chExt cx="2160000" cy="1080000"/>
          </a:xfrm>
        </p:grpSpPr>
        <p:sp>
          <p:nvSpPr>
            <p:cNvPr id="806" name="Google Shape;806;p53"/>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07" name="Google Shape;807;p53"/>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4h</a:t>
              </a:r>
              <a:endParaRPr b="0" i="0" sz="1400" u="none" cap="none" strike="noStrike">
                <a:solidFill>
                  <a:srgbClr val="000000"/>
                </a:solidFill>
                <a:latin typeface="Arial"/>
                <a:ea typeface="Arial"/>
                <a:cs typeface="Arial"/>
                <a:sym typeface="Arial"/>
              </a:endParaRPr>
            </a:p>
          </p:txBody>
        </p:sp>
      </p:grpSp>
      <p:sp>
        <p:nvSpPr>
          <p:cNvPr id="808" name="Google Shape;808;p53"/>
          <p:cNvSpPr txBox="1"/>
          <p:nvPr/>
        </p:nvSpPr>
        <p:spPr>
          <a:xfrm>
            <a:off x="2693443" y="597024"/>
            <a:ext cx="14748395" cy="1470025"/>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dk1"/>
              </a:buClr>
              <a:buSzPts val="1800"/>
              <a:buFont typeface="Arial"/>
              <a:buNone/>
            </a:pPr>
            <a:r>
              <a:rPr b="0" i="0" lang="en-US" sz="4400" u="none" cap="none" strike="noStrike">
                <a:solidFill>
                  <a:schemeClr val="dk1"/>
                </a:solidFill>
                <a:latin typeface="Bricolage Grotesque"/>
                <a:ea typeface="Bricolage Grotesque"/>
                <a:cs typeface="Bricolage Grotesque"/>
                <a:sym typeface="Bricolage Grotesque"/>
              </a:rPr>
              <a:t>HILDA, az ökoszisztéma alapú megközelítés-Modulok</a:t>
            </a:r>
            <a:endParaRPr b="0" i="0" sz="4400" u="none" cap="none" strike="noStrike">
              <a:solidFill>
                <a:schemeClr val="dk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2" name="Shape 812"/>
        <p:cNvGrpSpPr/>
        <p:nvPr/>
      </p:nvGrpSpPr>
      <p:grpSpPr>
        <a:xfrm>
          <a:off x="0" y="0"/>
          <a:ext cx="0" cy="0"/>
          <a:chOff x="0" y="0"/>
          <a:chExt cx="0" cy="0"/>
        </a:xfrm>
      </p:grpSpPr>
      <p:sp>
        <p:nvSpPr>
          <p:cNvPr id="813" name="Google Shape;813;p5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14" name="Google Shape;814;p54"/>
          <p:cNvGrpSpPr/>
          <p:nvPr/>
        </p:nvGrpSpPr>
        <p:grpSpPr>
          <a:xfrm>
            <a:off x="790770" y="-112458"/>
            <a:ext cx="1427175" cy="786776"/>
            <a:chOff x="0" y="-38100"/>
            <a:chExt cx="373234" cy="205757"/>
          </a:xfrm>
        </p:grpSpPr>
        <p:sp>
          <p:nvSpPr>
            <p:cNvPr id="815" name="Google Shape;815;p5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6" name="Google Shape;816;p5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17" name="Google Shape;817;p54"/>
          <p:cNvGrpSpPr/>
          <p:nvPr/>
        </p:nvGrpSpPr>
        <p:grpSpPr>
          <a:xfrm>
            <a:off x="0" y="-112458"/>
            <a:ext cx="315272" cy="786776"/>
            <a:chOff x="0" y="-38100"/>
            <a:chExt cx="82450" cy="205757"/>
          </a:xfrm>
        </p:grpSpPr>
        <p:sp>
          <p:nvSpPr>
            <p:cNvPr id="818" name="Google Shape;818;p5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9" name="Google Shape;819;p5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20" name="Google Shape;820;p54"/>
          <p:cNvGrpSpPr/>
          <p:nvPr/>
        </p:nvGrpSpPr>
        <p:grpSpPr>
          <a:xfrm>
            <a:off x="0" y="1116904"/>
            <a:ext cx="503883" cy="1931922"/>
            <a:chOff x="0" y="-38100"/>
            <a:chExt cx="131775" cy="505235"/>
          </a:xfrm>
        </p:grpSpPr>
        <p:sp>
          <p:nvSpPr>
            <p:cNvPr id="821" name="Google Shape;821;p5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2" name="Google Shape;822;p5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823" name="Google Shape;823;p54"/>
          <p:cNvSpPr txBox="1"/>
          <p:nvPr/>
        </p:nvSpPr>
        <p:spPr>
          <a:xfrm>
            <a:off x="595323" y="2688887"/>
            <a:ext cx="8015381" cy="998883"/>
          </a:xfrm>
          <a:prstGeom prst="rect">
            <a:avLst/>
          </a:prstGeom>
          <a:noFill/>
          <a:ln>
            <a:noFill/>
          </a:ln>
        </p:spPr>
        <p:txBody>
          <a:bodyPr anchorCtr="0" anchor="t" bIns="45700" lIns="91425" spcFirstLastPara="1" rIns="91425" wrap="square" tIns="45700">
            <a:noAutofit/>
          </a:bodyPr>
          <a:lstStyle/>
          <a:p>
            <a:pPr indent="0" lvl="0" marL="25400" marR="0" rtl="0" algn="l">
              <a:lnSpc>
                <a:spcPct val="17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Hogyan lehet leküzdeni a dezinformációt és a félretájékoztatást egy tágabb keretrendszeren belül, amely figyelembe veszi a dezinformációval és a félretájékoztatással szembeni kitettséget, különösen a serdülőkorhoz kapcsolódóakat.</a:t>
            </a:r>
            <a:endParaRPr b="0" i="0" sz="3200" u="none" cap="none" strike="noStrike">
              <a:solidFill>
                <a:schemeClr val="dk1"/>
              </a:solidFill>
              <a:latin typeface="Bricolage Grotesque"/>
              <a:ea typeface="Bricolage Grotesque"/>
              <a:cs typeface="Bricolage Grotesque"/>
              <a:sym typeface="Bricolage Grotesque"/>
            </a:endParaRPr>
          </a:p>
        </p:txBody>
      </p:sp>
      <p:sp>
        <p:nvSpPr>
          <p:cNvPr id="824" name="Google Shape;824;p54"/>
          <p:cNvSpPr/>
          <p:nvPr/>
        </p:nvSpPr>
        <p:spPr>
          <a:xfrm>
            <a:off x="9148126" y="2979810"/>
            <a:ext cx="4320000" cy="2700000"/>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25" name="Google Shape;825;p54"/>
          <p:cNvSpPr/>
          <p:nvPr/>
        </p:nvSpPr>
        <p:spPr>
          <a:xfrm>
            <a:off x="10253353" y="3055400"/>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26" name="Google Shape;826;p54"/>
          <p:cNvSpPr txBox="1"/>
          <p:nvPr/>
        </p:nvSpPr>
        <p:spPr>
          <a:xfrm>
            <a:off x="10390343" y="2981969"/>
            <a:ext cx="204268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RESILIENCE BUILDING</a:t>
            </a:r>
            <a:endParaRPr b="0" i="0" sz="1400" u="none" cap="none" strike="noStrike">
              <a:solidFill>
                <a:srgbClr val="000000"/>
              </a:solidFill>
              <a:latin typeface="Arial"/>
              <a:ea typeface="Arial"/>
              <a:cs typeface="Arial"/>
              <a:sym typeface="Arial"/>
            </a:endParaRPr>
          </a:p>
        </p:txBody>
      </p:sp>
      <p:grpSp>
        <p:nvGrpSpPr>
          <p:cNvPr id="827" name="Google Shape;827;p54"/>
          <p:cNvGrpSpPr/>
          <p:nvPr/>
        </p:nvGrpSpPr>
        <p:grpSpPr>
          <a:xfrm>
            <a:off x="11296696" y="4128480"/>
            <a:ext cx="2160000" cy="1080000"/>
            <a:chOff x="9649415" y="2955847"/>
            <a:chExt cx="2160000" cy="1080000"/>
          </a:xfrm>
        </p:grpSpPr>
        <p:sp>
          <p:nvSpPr>
            <p:cNvPr id="828" name="Google Shape;828;p54"/>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29" name="Google Shape;829;p54"/>
            <p:cNvSpPr txBox="1"/>
            <p:nvPr/>
          </p:nvSpPr>
          <p:spPr>
            <a:xfrm>
              <a:off x="9740855" y="2969871"/>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830" name="Google Shape;830;p54"/>
          <p:cNvGrpSpPr/>
          <p:nvPr/>
        </p:nvGrpSpPr>
        <p:grpSpPr>
          <a:xfrm>
            <a:off x="12016696" y="5059716"/>
            <a:ext cx="720000" cy="540000"/>
            <a:chOff x="6573488" y="5029771"/>
            <a:chExt cx="2160000" cy="1080000"/>
          </a:xfrm>
        </p:grpSpPr>
        <p:sp>
          <p:nvSpPr>
            <p:cNvPr id="831" name="Google Shape;831;p54"/>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32" name="Google Shape;832;p54"/>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grpSp>
        <p:nvGrpSpPr>
          <p:cNvPr id="833" name="Google Shape;833;p54"/>
          <p:cNvGrpSpPr/>
          <p:nvPr/>
        </p:nvGrpSpPr>
        <p:grpSpPr>
          <a:xfrm>
            <a:off x="9010034" y="4099936"/>
            <a:ext cx="2473900" cy="1080000"/>
            <a:chOff x="9492465" y="2955847"/>
            <a:chExt cx="2473900" cy="1080000"/>
          </a:xfrm>
        </p:grpSpPr>
        <p:sp>
          <p:nvSpPr>
            <p:cNvPr id="834" name="Google Shape;834;p54"/>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35" name="Google Shape;835;p54"/>
            <p:cNvSpPr txBox="1"/>
            <p:nvPr/>
          </p:nvSpPr>
          <p:spPr>
            <a:xfrm>
              <a:off x="9492465" y="2981989"/>
              <a:ext cx="2473900"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ORGANIZATIO-NAL RESILIENCE BUILDING</a:t>
              </a:r>
              <a:endParaRPr b="0" i="0" sz="1400" u="none" cap="none" strike="noStrike">
                <a:solidFill>
                  <a:srgbClr val="000000"/>
                </a:solidFill>
                <a:latin typeface="Arial"/>
                <a:ea typeface="Arial"/>
                <a:cs typeface="Arial"/>
                <a:sym typeface="Arial"/>
              </a:endParaRPr>
            </a:p>
          </p:txBody>
        </p:sp>
      </p:grpSp>
      <p:grpSp>
        <p:nvGrpSpPr>
          <p:cNvPr id="836" name="Google Shape;836;p54"/>
          <p:cNvGrpSpPr/>
          <p:nvPr/>
        </p:nvGrpSpPr>
        <p:grpSpPr>
          <a:xfrm>
            <a:off x="10968452" y="3616324"/>
            <a:ext cx="720000" cy="540000"/>
            <a:chOff x="6573488" y="5029771"/>
            <a:chExt cx="2160000" cy="1080000"/>
          </a:xfrm>
        </p:grpSpPr>
        <p:sp>
          <p:nvSpPr>
            <p:cNvPr id="837" name="Google Shape;837;p54"/>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38" name="Google Shape;838;p54"/>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3h</a:t>
              </a:r>
              <a:endParaRPr b="0" i="0" sz="1400" u="none" cap="none" strike="noStrike">
                <a:solidFill>
                  <a:srgbClr val="000000"/>
                </a:solidFill>
                <a:latin typeface="Arial"/>
                <a:ea typeface="Arial"/>
                <a:cs typeface="Arial"/>
                <a:sym typeface="Arial"/>
              </a:endParaRPr>
            </a:p>
          </p:txBody>
        </p:sp>
      </p:grpSp>
      <p:grpSp>
        <p:nvGrpSpPr>
          <p:cNvPr id="839" name="Google Shape;839;p54"/>
          <p:cNvGrpSpPr/>
          <p:nvPr/>
        </p:nvGrpSpPr>
        <p:grpSpPr>
          <a:xfrm>
            <a:off x="9971374" y="5084184"/>
            <a:ext cx="720000" cy="540000"/>
            <a:chOff x="6573488" y="5029771"/>
            <a:chExt cx="2160000" cy="1080000"/>
          </a:xfrm>
        </p:grpSpPr>
        <p:sp>
          <p:nvSpPr>
            <p:cNvPr id="840" name="Google Shape;840;p54"/>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41" name="Google Shape;841;p54"/>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
        <p:nvSpPr>
          <p:cNvPr id="842" name="Google Shape;842;p54"/>
          <p:cNvSpPr txBox="1"/>
          <p:nvPr/>
        </p:nvSpPr>
        <p:spPr>
          <a:xfrm>
            <a:off x="2693443" y="597024"/>
            <a:ext cx="14748395" cy="1470025"/>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dk1"/>
              </a:buClr>
              <a:buSzPts val="1800"/>
              <a:buFont typeface="Arial"/>
              <a:buNone/>
            </a:pPr>
            <a:r>
              <a:rPr b="0" i="0" lang="en-US" sz="4400" u="none" cap="none" strike="noStrike">
                <a:solidFill>
                  <a:schemeClr val="dk1"/>
                </a:solidFill>
                <a:latin typeface="Bricolage Grotesque"/>
                <a:ea typeface="Bricolage Grotesque"/>
                <a:cs typeface="Bricolage Grotesque"/>
                <a:sym typeface="Bricolage Grotesque"/>
              </a:rPr>
              <a:t>HILDA, az ökoszisztéma alapú megközelítés-Modulok</a:t>
            </a:r>
            <a:endParaRPr b="0" i="0" sz="4400" u="none" cap="none" strike="noStrike">
              <a:solidFill>
                <a:schemeClr val="dk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sp>
        <p:nvSpPr>
          <p:cNvPr id="847" name="Google Shape;847;p5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48" name="Google Shape;848;p55"/>
          <p:cNvGrpSpPr/>
          <p:nvPr/>
        </p:nvGrpSpPr>
        <p:grpSpPr>
          <a:xfrm>
            <a:off x="790770" y="-112458"/>
            <a:ext cx="1427175" cy="786776"/>
            <a:chOff x="0" y="-38100"/>
            <a:chExt cx="373234" cy="205757"/>
          </a:xfrm>
        </p:grpSpPr>
        <p:sp>
          <p:nvSpPr>
            <p:cNvPr id="849" name="Google Shape;849;p5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0" name="Google Shape;850;p5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51" name="Google Shape;851;p55"/>
          <p:cNvGrpSpPr/>
          <p:nvPr/>
        </p:nvGrpSpPr>
        <p:grpSpPr>
          <a:xfrm>
            <a:off x="0" y="-112458"/>
            <a:ext cx="315272" cy="786776"/>
            <a:chOff x="0" y="-38100"/>
            <a:chExt cx="82450" cy="205757"/>
          </a:xfrm>
        </p:grpSpPr>
        <p:sp>
          <p:nvSpPr>
            <p:cNvPr id="852" name="Google Shape;852;p5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3" name="Google Shape;853;p5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54" name="Google Shape;854;p55"/>
          <p:cNvGrpSpPr/>
          <p:nvPr/>
        </p:nvGrpSpPr>
        <p:grpSpPr>
          <a:xfrm>
            <a:off x="0" y="1116904"/>
            <a:ext cx="503883" cy="1931922"/>
            <a:chOff x="0" y="-38100"/>
            <a:chExt cx="131775" cy="505235"/>
          </a:xfrm>
        </p:grpSpPr>
        <p:sp>
          <p:nvSpPr>
            <p:cNvPr id="855" name="Google Shape;855;p5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6" name="Google Shape;856;p5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857" name="Google Shape;857;p55"/>
          <p:cNvSpPr txBox="1"/>
          <p:nvPr/>
        </p:nvSpPr>
        <p:spPr>
          <a:xfrm>
            <a:off x="595323" y="2688887"/>
            <a:ext cx="7133945" cy="998883"/>
          </a:xfrm>
          <a:prstGeom prst="rect">
            <a:avLst/>
          </a:prstGeom>
          <a:noFill/>
          <a:ln>
            <a:noFill/>
          </a:ln>
        </p:spPr>
        <p:txBody>
          <a:bodyPr anchorCtr="0" anchor="t" bIns="45700" lIns="91425" spcFirstLastPara="1" rIns="91425" wrap="square" tIns="45700">
            <a:noAutofit/>
          </a:bodyPr>
          <a:lstStyle/>
          <a:p>
            <a:pPr indent="0" lvl="0" marL="25400" marR="0" rtl="0" algn="l">
              <a:lnSpc>
                <a:spcPct val="17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Hogyan lehet a félretájékoztatás és a dezinformáció ellen egy tágabb keretrendszerben küzdeni, a szükséges alapvető kompetenciákra összpontosítva?</a:t>
            </a:r>
            <a:endParaRPr b="0" i="0" sz="3200" u="none" cap="none" strike="noStrike">
              <a:solidFill>
                <a:schemeClr val="dk1"/>
              </a:solidFill>
              <a:latin typeface="Bricolage Grotesque"/>
              <a:ea typeface="Bricolage Grotesque"/>
              <a:cs typeface="Bricolage Grotesque"/>
              <a:sym typeface="Bricolage Grotesque"/>
            </a:endParaRPr>
          </a:p>
        </p:txBody>
      </p:sp>
      <p:sp>
        <p:nvSpPr>
          <p:cNvPr id="858" name="Google Shape;858;p55"/>
          <p:cNvSpPr/>
          <p:nvPr/>
        </p:nvSpPr>
        <p:spPr>
          <a:xfrm>
            <a:off x="13893664" y="2979812"/>
            <a:ext cx="4320000" cy="1942455"/>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59" name="Google Shape;859;p55"/>
          <p:cNvSpPr/>
          <p:nvPr/>
        </p:nvSpPr>
        <p:spPr>
          <a:xfrm>
            <a:off x="14941526" y="3169702"/>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60" name="Google Shape;860;p55"/>
          <p:cNvSpPr txBox="1"/>
          <p:nvPr/>
        </p:nvSpPr>
        <p:spPr>
          <a:xfrm>
            <a:off x="15078516" y="3187711"/>
            <a:ext cx="204268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PROBLEM-SOLVING</a:t>
            </a:r>
            <a:endParaRPr b="0" i="0" sz="1400" u="none" cap="none" strike="noStrike">
              <a:solidFill>
                <a:srgbClr val="000000"/>
              </a:solidFill>
              <a:latin typeface="Arial"/>
              <a:ea typeface="Arial"/>
              <a:cs typeface="Arial"/>
              <a:sym typeface="Arial"/>
            </a:endParaRPr>
          </a:p>
        </p:txBody>
      </p:sp>
      <p:grpSp>
        <p:nvGrpSpPr>
          <p:cNvPr id="861" name="Google Shape;861;p55"/>
          <p:cNvGrpSpPr/>
          <p:nvPr/>
        </p:nvGrpSpPr>
        <p:grpSpPr>
          <a:xfrm>
            <a:off x="15679656" y="4087650"/>
            <a:ext cx="720000" cy="540000"/>
            <a:chOff x="6573488" y="5029771"/>
            <a:chExt cx="2160000" cy="1080000"/>
          </a:xfrm>
        </p:grpSpPr>
        <p:sp>
          <p:nvSpPr>
            <p:cNvPr id="862" name="Google Shape;862;p55"/>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63" name="Google Shape;863;p55"/>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
        <p:nvSpPr>
          <p:cNvPr id="864" name="Google Shape;864;p55"/>
          <p:cNvSpPr/>
          <p:nvPr/>
        </p:nvSpPr>
        <p:spPr>
          <a:xfrm>
            <a:off x="9141342" y="2981224"/>
            <a:ext cx="4320000" cy="1942455"/>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65" name="Google Shape;865;p55"/>
          <p:cNvSpPr/>
          <p:nvPr/>
        </p:nvSpPr>
        <p:spPr>
          <a:xfrm>
            <a:off x="10189204" y="3171114"/>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66" name="Google Shape;866;p55"/>
          <p:cNvSpPr txBox="1"/>
          <p:nvPr/>
        </p:nvSpPr>
        <p:spPr>
          <a:xfrm>
            <a:off x="10326194" y="3189123"/>
            <a:ext cx="204268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CRITICAL THINKING</a:t>
            </a:r>
            <a:endParaRPr b="0" i="0" sz="1400" u="none" cap="none" strike="noStrike">
              <a:solidFill>
                <a:srgbClr val="000000"/>
              </a:solidFill>
              <a:latin typeface="Arial"/>
              <a:ea typeface="Arial"/>
              <a:cs typeface="Arial"/>
              <a:sym typeface="Arial"/>
            </a:endParaRPr>
          </a:p>
        </p:txBody>
      </p:sp>
      <p:grpSp>
        <p:nvGrpSpPr>
          <p:cNvPr id="867" name="Google Shape;867;p55"/>
          <p:cNvGrpSpPr/>
          <p:nvPr/>
        </p:nvGrpSpPr>
        <p:grpSpPr>
          <a:xfrm>
            <a:off x="10927334" y="4089062"/>
            <a:ext cx="720000" cy="540000"/>
            <a:chOff x="6573488" y="5029771"/>
            <a:chExt cx="2160000" cy="1080000"/>
          </a:xfrm>
        </p:grpSpPr>
        <p:sp>
          <p:nvSpPr>
            <p:cNvPr id="868" name="Google Shape;868;p55"/>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69" name="Google Shape;869;p55"/>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
        <p:nvSpPr>
          <p:cNvPr id="870" name="Google Shape;870;p55"/>
          <p:cNvSpPr txBox="1"/>
          <p:nvPr>
            <p:ph type="ctrTitle"/>
          </p:nvPr>
        </p:nvSpPr>
        <p:spPr>
          <a:xfrm>
            <a:off x="2693443" y="597024"/>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HILDA, az ökoszisztéma alapú megközelítés-Modulok</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sp>
        <p:nvSpPr>
          <p:cNvPr id="875" name="Google Shape;875;p5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76" name="Google Shape;876;p56"/>
          <p:cNvGrpSpPr/>
          <p:nvPr/>
        </p:nvGrpSpPr>
        <p:grpSpPr>
          <a:xfrm>
            <a:off x="790770" y="-112458"/>
            <a:ext cx="1427175" cy="786776"/>
            <a:chOff x="0" y="-38100"/>
            <a:chExt cx="373234" cy="205757"/>
          </a:xfrm>
        </p:grpSpPr>
        <p:sp>
          <p:nvSpPr>
            <p:cNvPr id="877" name="Google Shape;877;p5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8" name="Google Shape;878;p5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79" name="Google Shape;879;p56"/>
          <p:cNvGrpSpPr/>
          <p:nvPr/>
        </p:nvGrpSpPr>
        <p:grpSpPr>
          <a:xfrm>
            <a:off x="0" y="-112458"/>
            <a:ext cx="315272" cy="786776"/>
            <a:chOff x="0" y="-38100"/>
            <a:chExt cx="82450" cy="205757"/>
          </a:xfrm>
        </p:grpSpPr>
        <p:sp>
          <p:nvSpPr>
            <p:cNvPr id="880" name="Google Shape;880;p5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1" name="Google Shape;881;p5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82" name="Google Shape;882;p56"/>
          <p:cNvGrpSpPr/>
          <p:nvPr/>
        </p:nvGrpSpPr>
        <p:grpSpPr>
          <a:xfrm>
            <a:off x="0" y="1116904"/>
            <a:ext cx="503883" cy="1931922"/>
            <a:chOff x="0" y="-38100"/>
            <a:chExt cx="131775" cy="505235"/>
          </a:xfrm>
        </p:grpSpPr>
        <p:sp>
          <p:nvSpPr>
            <p:cNvPr id="883" name="Google Shape;883;p5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4" name="Google Shape;884;p5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885" name="Google Shape;885;p56"/>
          <p:cNvSpPr txBox="1"/>
          <p:nvPr/>
        </p:nvSpPr>
        <p:spPr>
          <a:xfrm>
            <a:off x="595323" y="2688887"/>
            <a:ext cx="7832600" cy="998883"/>
          </a:xfrm>
          <a:prstGeom prst="rect">
            <a:avLst/>
          </a:prstGeom>
          <a:noFill/>
          <a:ln>
            <a:noFill/>
          </a:ln>
        </p:spPr>
        <p:txBody>
          <a:bodyPr anchorCtr="0" anchor="t" bIns="45700" lIns="91425" spcFirstLastPara="1" rIns="91425" wrap="square" tIns="45700">
            <a:noAutofit/>
          </a:bodyPr>
          <a:lstStyle/>
          <a:p>
            <a:pPr indent="0" lvl="0" marL="25400" marR="0" rtl="0" algn="l">
              <a:lnSpc>
                <a:spcPct val="17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Hogyan lehet a dezinformáció és a félretájékoztatás ellen egy tágabb keretrendszerben küzdeni, különös tekintettel az alkalmazási helyzetre</a:t>
            </a:r>
            <a:endParaRPr b="0" i="0" sz="3200" u="none" cap="none" strike="noStrike">
              <a:solidFill>
                <a:schemeClr val="dk1"/>
              </a:solidFill>
              <a:latin typeface="Bricolage Grotesque"/>
              <a:ea typeface="Bricolage Grotesque"/>
              <a:cs typeface="Bricolage Grotesque"/>
              <a:sym typeface="Bricolage Grotesque"/>
            </a:endParaRPr>
          </a:p>
        </p:txBody>
      </p:sp>
      <p:sp>
        <p:nvSpPr>
          <p:cNvPr id="886" name="Google Shape;886;p56"/>
          <p:cNvSpPr/>
          <p:nvPr/>
        </p:nvSpPr>
        <p:spPr>
          <a:xfrm>
            <a:off x="9152713" y="2980025"/>
            <a:ext cx="4320000" cy="1942455"/>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87" name="Google Shape;887;p56"/>
          <p:cNvSpPr/>
          <p:nvPr/>
        </p:nvSpPr>
        <p:spPr>
          <a:xfrm>
            <a:off x="10200575" y="3169915"/>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88" name="Google Shape;888;p56"/>
          <p:cNvSpPr txBox="1"/>
          <p:nvPr/>
        </p:nvSpPr>
        <p:spPr>
          <a:xfrm>
            <a:off x="10337565" y="3187924"/>
            <a:ext cx="2042686"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INDUSTRY &amp; COMMUNITY RELATIONS </a:t>
            </a:r>
            <a:endParaRPr b="0" i="0" sz="1400" u="none" cap="none" strike="noStrike">
              <a:solidFill>
                <a:srgbClr val="000000"/>
              </a:solidFill>
              <a:latin typeface="Arial"/>
              <a:ea typeface="Arial"/>
              <a:cs typeface="Arial"/>
              <a:sym typeface="Arial"/>
            </a:endParaRPr>
          </a:p>
        </p:txBody>
      </p:sp>
      <p:grpSp>
        <p:nvGrpSpPr>
          <p:cNvPr id="889" name="Google Shape;889;p56"/>
          <p:cNvGrpSpPr/>
          <p:nvPr/>
        </p:nvGrpSpPr>
        <p:grpSpPr>
          <a:xfrm>
            <a:off x="10938705" y="4156875"/>
            <a:ext cx="720000" cy="540000"/>
            <a:chOff x="6573488" y="5029771"/>
            <a:chExt cx="2160000" cy="1080000"/>
          </a:xfrm>
        </p:grpSpPr>
        <p:sp>
          <p:nvSpPr>
            <p:cNvPr id="890" name="Google Shape;890;p56"/>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91" name="Google Shape;891;p56"/>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
        <p:nvSpPr>
          <p:cNvPr id="892" name="Google Shape;892;p56"/>
          <p:cNvSpPr txBox="1"/>
          <p:nvPr>
            <p:ph type="ctrTitle"/>
          </p:nvPr>
        </p:nvSpPr>
        <p:spPr>
          <a:xfrm>
            <a:off x="2693443" y="597024"/>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HILDA, az ökoszisztéma alapú megközelítés-Modulok</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6" name="Shape 896"/>
        <p:cNvGrpSpPr/>
        <p:nvPr/>
      </p:nvGrpSpPr>
      <p:grpSpPr>
        <a:xfrm>
          <a:off x="0" y="0"/>
          <a:ext cx="0" cy="0"/>
          <a:chOff x="0" y="0"/>
          <a:chExt cx="0" cy="0"/>
        </a:xfrm>
      </p:grpSpPr>
      <p:sp>
        <p:nvSpPr>
          <p:cNvPr id="897" name="Google Shape;897;p5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98" name="Google Shape;898;p57"/>
          <p:cNvGrpSpPr/>
          <p:nvPr/>
        </p:nvGrpSpPr>
        <p:grpSpPr>
          <a:xfrm>
            <a:off x="790770" y="-112458"/>
            <a:ext cx="1427175" cy="786776"/>
            <a:chOff x="0" y="-38100"/>
            <a:chExt cx="373234" cy="205757"/>
          </a:xfrm>
        </p:grpSpPr>
        <p:sp>
          <p:nvSpPr>
            <p:cNvPr id="899" name="Google Shape;899;p5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0" name="Google Shape;900;p5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01" name="Google Shape;901;p57"/>
          <p:cNvGrpSpPr/>
          <p:nvPr/>
        </p:nvGrpSpPr>
        <p:grpSpPr>
          <a:xfrm>
            <a:off x="0" y="-112458"/>
            <a:ext cx="315272" cy="786776"/>
            <a:chOff x="0" y="-38100"/>
            <a:chExt cx="82450" cy="205757"/>
          </a:xfrm>
        </p:grpSpPr>
        <p:sp>
          <p:nvSpPr>
            <p:cNvPr id="902" name="Google Shape;902;p5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3" name="Google Shape;903;p5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04" name="Google Shape;904;p57"/>
          <p:cNvGrpSpPr/>
          <p:nvPr/>
        </p:nvGrpSpPr>
        <p:grpSpPr>
          <a:xfrm>
            <a:off x="0" y="1116904"/>
            <a:ext cx="503883" cy="1931922"/>
            <a:chOff x="0" y="-38100"/>
            <a:chExt cx="131775" cy="505235"/>
          </a:xfrm>
        </p:grpSpPr>
        <p:sp>
          <p:nvSpPr>
            <p:cNvPr id="905" name="Google Shape;905;p5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6" name="Google Shape;906;p5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07" name="Google Shape;907;p57"/>
          <p:cNvSpPr txBox="1"/>
          <p:nvPr/>
        </p:nvSpPr>
        <p:spPr>
          <a:xfrm>
            <a:off x="595323" y="2688887"/>
            <a:ext cx="7858564" cy="998883"/>
          </a:xfrm>
          <a:prstGeom prst="rect">
            <a:avLst/>
          </a:prstGeom>
          <a:noFill/>
          <a:ln>
            <a:noFill/>
          </a:ln>
        </p:spPr>
        <p:txBody>
          <a:bodyPr anchorCtr="0" anchor="t" bIns="45700" lIns="91425" spcFirstLastPara="1" rIns="91425" wrap="square" tIns="45700">
            <a:noAutofit/>
          </a:bodyPr>
          <a:lstStyle/>
          <a:p>
            <a:pPr indent="0" lvl="0" marL="25400" marR="0" rtl="0" algn="l">
              <a:lnSpc>
                <a:spcPct val="17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Hogyan lehet a félretájékoztatás és a dezinformáció ellen egy tágabb keretrendszerben küzdeni, tudván, hogy a megelőzés néha nem elég, vagy kudarcot vallhat, így a dolgok rosszul mennek, és válsághelyzetek alakulnak ki, amelyekre az iskolai közösségnek fel kell készülnie, és együtt kell cselekednie.</a:t>
            </a:r>
            <a:endParaRPr b="0" i="0" sz="3200" u="none" cap="none" strike="noStrike">
              <a:solidFill>
                <a:schemeClr val="dk1"/>
              </a:solidFill>
              <a:latin typeface="Bricolage Grotesque"/>
              <a:ea typeface="Bricolage Grotesque"/>
              <a:cs typeface="Bricolage Grotesque"/>
              <a:sym typeface="Bricolage Grotesque"/>
            </a:endParaRPr>
          </a:p>
        </p:txBody>
      </p:sp>
      <p:grpSp>
        <p:nvGrpSpPr>
          <p:cNvPr id="908" name="Google Shape;908;p57"/>
          <p:cNvGrpSpPr/>
          <p:nvPr/>
        </p:nvGrpSpPr>
        <p:grpSpPr>
          <a:xfrm>
            <a:off x="12746981" y="3048822"/>
            <a:ext cx="2160000" cy="1104721"/>
            <a:chOff x="9649415" y="2931126"/>
            <a:chExt cx="2160000" cy="1104721"/>
          </a:xfrm>
        </p:grpSpPr>
        <p:sp>
          <p:nvSpPr>
            <p:cNvPr id="909" name="Google Shape;909;p57"/>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10" name="Google Shape;910;p57"/>
            <p:cNvSpPr txBox="1"/>
            <p:nvPr/>
          </p:nvSpPr>
          <p:spPr>
            <a:xfrm>
              <a:off x="9740855" y="2931126"/>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911" name="Google Shape;911;p57"/>
          <p:cNvGrpSpPr/>
          <p:nvPr/>
        </p:nvGrpSpPr>
        <p:grpSpPr>
          <a:xfrm>
            <a:off x="13431290" y="4026558"/>
            <a:ext cx="720000" cy="540000"/>
            <a:chOff x="6573488" y="5029771"/>
            <a:chExt cx="2160000" cy="1080000"/>
          </a:xfrm>
        </p:grpSpPr>
        <p:sp>
          <p:nvSpPr>
            <p:cNvPr id="912" name="Google Shape;912;p57"/>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13" name="Google Shape;913;p57"/>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sp>
        <p:nvSpPr>
          <p:cNvPr id="914" name="Google Shape;914;p57"/>
          <p:cNvSpPr txBox="1"/>
          <p:nvPr>
            <p:ph type="ctrTitle"/>
          </p:nvPr>
        </p:nvSpPr>
        <p:spPr>
          <a:xfrm>
            <a:off x="2693443" y="597024"/>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HILDA, az ökoszisztéma alapú megközelítés-Modulok</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8" name="Shape 918"/>
        <p:cNvGrpSpPr/>
        <p:nvPr/>
      </p:nvGrpSpPr>
      <p:grpSpPr>
        <a:xfrm>
          <a:off x="0" y="0"/>
          <a:ext cx="0" cy="0"/>
          <a:chOff x="0" y="0"/>
          <a:chExt cx="0" cy="0"/>
        </a:xfrm>
      </p:grpSpPr>
      <p:sp>
        <p:nvSpPr>
          <p:cNvPr id="919" name="Google Shape;919;p5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Disinformation / Misinformation.</a:t>
            </a:r>
            <a:br>
              <a:rPr lang="en-US">
                <a:latin typeface="Bricolage Grotesque"/>
                <a:ea typeface="Bricolage Grotesque"/>
                <a:cs typeface="Bricolage Grotesque"/>
                <a:sym typeface="Bricolage Grotesque"/>
              </a:rPr>
            </a:br>
            <a:r>
              <a:rPr lang="en-US">
                <a:latin typeface="Bricolage Grotesque"/>
                <a:ea typeface="Bricolage Grotesque"/>
                <a:cs typeface="Bricolage Grotesque"/>
                <a:sym typeface="Bricolage Grotesque"/>
              </a:rPr>
              <a:t>An Ecosystem approach: the Modules</a:t>
            </a:r>
            <a:endParaRPr/>
          </a:p>
        </p:txBody>
      </p:sp>
      <p:sp>
        <p:nvSpPr>
          <p:cNvPr id="920" name="Google Shape;920;p58"/>
          <p:cNvSpPr txBox="1"/>
          <p:nvPr>
            <p:ph idx="1" type="subTitle"/>
          </p:nvPr>
        </p:nvSpPr>
        <p:spPr>
          <a:xfrm>
            <a:off x="1013345" y="2155709"/>
            <a:ext cx="10300114"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HILDA and Digicomp</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921" name="Google Shape;921;p5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22" name="Google Shape;922;p58"/>
          <p:cNvGrpSpPr/>
          <p:nvPr/>
        </p:nvGrpSpPr>
        <p:grpSpPr>
          <a:xfrm>
            <a:off x="790770" y="-112458"/>
            <a:ext cx="1427175" cy="786776"/>
            <a:chOff x="0" y="-38100"/>
            <a:chExt cx="373234" cy="205757"/>
          </a:xfrm>
        </p:grpSpPr>
        <p:sp>
          <p:nvSpPr>
            <p:cNvPr id="923" name="Google Shape;923;p5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4" name="Google Shape;924;p5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25" name="Google Shape;925;p58"/>
          <p:cNvGrpSpPr/>
          <p:nvPr/>
        </p:nvGrpSpPr>
        <p:grpSpPr>
          <a:xfrm>
            <a:off x="0" y="-112458"/>
            <a:ext cx="315272" cy="786776"/>
            <a:chOff x="0" y="-38100"/>
            <a:chExt cx="82450" cy="205757"/>
          </a:xfrm>
        </p:grpSpPr>
        <p:sp>
          <p:nvSpPr>
            <p:cNvPr id="926" name="Google Shape;926;p5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7" name="Google Shape;927;p5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28" name="Google Shape;928;p58"/>
          <p:cNvGrpSpPr/>
          <p:nvPr/>
        </p:nvGrpSpPr>
        <p:grpSpPr>
          <a:xfrm>
            <a:off x="0" y="1116904"/>
            <a:ext cx="503883" cy="1931922"/>
            <a:chOff x="0" y="-38100"/>
            <a:chExt cx="131775" cy="505235"/>
          </a:xfrm>
        </p:grpSpPr>
        <p:sp>
          <p:nvSpPr>
            <p:cNvPr id="929" name="Google Shape;929;p5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30" name="Google Shape;930;p5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31" name="Google Shape;931;p58"/>
          <p:cNvSpPr/>
          <p:nvPr/>
        </p:nvSpPr>
        <p:spPr>
          <a:xfrm>
            <a:off x="11643243" y="3923690"/>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32" name="Google Shape;932;p58"/>
          <p:cNvSpPr txBox="1"/>
          <p:nvPr/>
        </p:nvSpPr>
        <p:spPr>
          <a:xfrm>
            <a:off x="11780233" y="3941699"/>
            <a:ext cx="2042686"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INFORMATION AND MEDIA LITERACY</a:t>
            </a:r>
            <a:endParaRPr b="0" i="0" sz="1400" u="none" cap="none" strike="noStrike">
              <a:solidFill>
                <a:srgbClr val="000000"/>
              </a:solidFill>
              <a:latin typeface="Arial"/>
              <a:ea typeface="Arial"/>
              <a:cs typeface="Arial"/>
              <a:sym typeface="Arial"/>
            </a:endParaRPr>
          </a:p>
        </p:txBody>
      </p:sp>
      <p:sp>
        <p:nvSpPr>
          <p:cNvPr id="933" name="Google Shape;933;p58"/>
          <p:cNvSpPr/>
          <p:nvPr/>
        </p:nvSpPr>
        <p:spPr>
          <a:xfrm>
            <a:off x="13866925" y="3919441"/>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34" name="Google Shape;934;p58"/>
          <p:cNvSpPr txBox="1"/>
          <p:nvPr/>
        </p:nvSpPr>
        <p:spPr>
          <a:xfrm>
            <a:off x="13713918" y="3916116"/>
            <a:ext cx="2467627" cy="111825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HANDLING AI &amp;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CYBERSECURITY </a:t>
            </a:r>
            <a:br>
              <a:rPr b="1" i="0" lang="en-US" sz="2000" u="none" cap="none" strike="noStrike">
                <a:solidFill>
                  <a:schemeClr val="lt1"/>
                </a:solidFill>
                <a:latin typeface="Arial"/>
                <a:ea typeface="Arial"/>
                <a:cs typeface="Arial"/>
                <a:sym typeface="Arial"/>
              </a:rPr>
            </a:br>
            <a:r>
              <a:rPr b="1" i="0" lang="en-US" sz="2000" u="none" cap="none" strike="noStrike">
                <a:solidFill>
                  <a:schemeClr val="lt1"/>
                </a:solidFill>
                <a:latin typeface="Arial"/>
                <a:ea typeface="Arial"/>
                <a:cs typeface="Arial"/>
                <a:sym typeface="Arial"/>
              </a:rPr>
              <a:t>IN UNCERTAIN TIMES</a:t>
            </a:r>
            <a:endParaRPr b="0" i="0" sz="1400" u="none" cap="none" strike="noStrike">
              <a:solidFill>
                <a:srgbClr val="000000"/>
              </a:solidFill>
              <a:latin typeface="Arial"/>
              <a:ea typeface="Arial"/>
              <a:cs typeface="Arial"/>
              <a:sym typeface="Arial"/>
            </a:endParaRPr>
          </a:p>
        </p:txBody>
      </p:sp>
      <p:sp>
        <p:nvSpPr>
          <p:cNvPr id="935" name="Google Shape;935;p58"/>
          <p:cNvSpPr/>
          <p:nvPr/>
        </p:nvSpPr>
        <p:spPr>
          <a:xfrm>
            <a:off x="11658189" y="5133385"/>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36" name="Google Shape;936;p58"/>
          <p:cNvSpPr txBox="1"/>
          <p:nvPr/>
        </p:nvSpPr>
        <p:spPr>
          <a:xfrm>
            <a:off x="11795179" y="5128966"/>
            <a:ext cx="204268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RESILIENCE BUILDING</a:t>
            </a:r>
            <a:endParaRPr b="0" i="0" sz="1400" u="none" cap="none" strike="noStrike">
              <a:solidFill>
                <a:srgbClr val="000000"/>
              </a:solidFill>
              <a:latin typeface="Arial"/>
              <a:ea typeface="Arial"/>
              <a:cs typeface="Arial"/>
              <a:sym typeface="Arial"/>
            </a:endParaRPr>
          </a:p>
        </p:txBody>
      </p:sp>
      <p:grpSp>
        <p:nvGrpSpPr>
          <p:cNvPr id="937" name="Google Shape;937;p58"/>
          <p:cNvGrpSpPr/>
          <p:nvPr/>
        </p:nvGrpSpPr>
        <p:grpSpPr>
          <a:xfrm>
            <a:off x="13900774" y="8263383"/>
            <a:ext cx="2160000" cy="1080000"/>
            <a:chOff x="9649415" y="2955847"/>
            <a:chExt cx="2160000" cy="1080000"/>
          </a:xfrm>
        </p:grpSpPr>
        <p:sp>
          <p:nvSpPr>
            <p:cNvPr id="938" name="Google Shape;938;p58"/>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39" name="Google Shape;939;p58"/>
            <p:cNvSpPr txBox="1"/>
            <p:nvPr/>
          </p:nvSpPr>
          <p:spPr>
            <a:xfrm>
              <a:off x="9740855" y="2969871"/>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940" name="Google Shape;940;p58"/>
          <p:cNvGrpSpPr/>
          <p:nvPr/>
        </p:nvGrpSpPr>
        <p:grpSpPr>
          <a:xfrm>
            <a:off x="13742151" y="5094460"/>
            <a:ext cx="2473900" cy="1080000"/>
            <a:chOff x="9492465" y="2955847"/>
            <a:chExt cx="2473900" cy="1080000"/>
          </a:xfrm>
        </p:grpSpPr>
        <p:sp>
          <p:nvSpPr>
            <p:cNvPr id="941" name="Google Shape;941;p58"/>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42" name="Google Shape;942;p58"/>
            <p:cNvSpPr txBox="1"/>
            <p:nvPr/>
          </p:nvSpPr>
          <p:spPr>
            <a:xfrm>
              <a:off x="9492465" y="2981989"/>
              <a:ext cx="2473900"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ORGANIZATIO-NAL RESILIENCE BUILDING</a:t>
              </a:r>
              <a:endParaRPr b="0" i="0" sz="1400" u="none" cap="none" strike="noStrike">
                <a:solidFill>
                  <a:srgbClr val="000000"/>
                </a:solidFill>
                <a:latin typeface="Arial"/>
                <a:ea typeface="Arial"/>
                <a:cs typeface="Arial"/>
                <a:sym typeface="Arial"/>
              </a:endParaRPr>
            </a:p>
          </p:txBody>
        </p:sp>
      </p:grpSp>
      <p:sp>
        <p:nvSpPr>
          <p:cNvPr id="943" name="Google Shape;943;p58"/>
          <p:cNvSpPr/>
          <p:nvPr/>
        </p:nvSpPr>
        <p:spPr>
          <a:xfrm>
            <a:off x="16070301" y="3898107"/>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44" name="Google Shape;944;p58"/>
          <p:cNvSpPr txBox="1"/>
          <p:nvPr/>
        </p:nvSpPr>
        <p:spPr>
          <a:xfrm>
            <a:off x="16207291" y="3916116"/>
            <a:ext cx="204268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CRITICAL THINKING</a:t>
            </a:r>
            <a:endParaRPr b="0" i="0" sz="1400" u="none" cap="none" strike="noStrike">
              <a:solidFill>
                <a:srgbClr val="000000"/>
              </a:solidFill>
              <a:latin typeface="Arial"/>
              <a:ea typeface="Arial"/>
              <a:cs typeface="Arial"/>
              <a:sym typeface="Arial"/>
            </a:endParaRPr>
          </a:p>
        </p:txBody>
      </p:sp>
      <p:sp>
        <p:nvSpPr>
          <p:cNvPr id="945" name="Google Shape;945;p58"/>
          <p:cNvSpPr/>
          <p:nvPr/>
        </p:nvSpPr>
        <p:spPr>
          <a:xfrm>
            <a:off x="11677866" y="8245374"/>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46" name="Google Shape;946;p58"/>
          <p:cNvSpPr txBox="1"/>
          <p:nvPr/>
        </p:nvSpPr>
        <p:spPr>
          <a:xfrm>
            <a:off x="11780350" y="8263383"/>
            <a:ext cx="204268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PROBLEM- SOLVING</a:t>
            </a:r>
            <a:endParaRPr b="0" i="0" sz="1400" u="none" cap="none" strike="noStrike">
              <a:solidFill>
                <a:srgbClr val="000000"/>
              </a:solidFill>
              <a:latin typeface="Arial"/>
              <a:ea typeface="Arial"/>
              <a:cs typeface="Arial"/>
              <a:sym typeface="Arial"/>
            </a:endParaRPr>
          </a:p>
        </p:txBody>
      </p:sp>
      <p:sp>
        <p:nvSpPr>
          <p:cNvPr id="947" name="Google Shape;947;p58"/>
          <p:cNvSpPr/>
          <p:nvPr/>
        </p:nvSpPr>
        <p:spPr>
          <a:xfrm>
            <a:off x="11677865" y="7104464"/>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48" name="Google Shape;948;p58"/>
          <p:cNvSpPr txBox="1"/>
          <p:nvPr/>
        </p:nvSpPr>
        <p:spPr>
          <a:xfrm>
            <a:off x="11524858" y="7101139"/>
            <a:ext cx="2467627" cy="111825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HANDLING AI &amp;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CYBERSECURITY </a:t>
            </a:r>
            <a:br>
              <a:rPr b="1" i="0" lang="en-US" sz="2000" u="none" cap="none" strike="noStrike">
                <a:solidFill>
                  <a:schemeClr val="lt1"/>
                </a:solidFill>
                <a:latin typeface="Arial"/>
                <a:ea typeface="Arial"/>
                <a:cs typeface="Arial"/>
                <a:sym typeface="Arial"/>
              </a:rPr>
            </a:br>
            <a:r>
              <a:rPr b="1" i="0" lang="en-US" sz="2000" u="none" cap="none" strike="noStrike">
                <a:solidFill>
                  <a:schemeClr val="lt1"/>
                </a:solidFill>
                <a:latin typeface="Arial"/>
                <a:ea typeface="Arial"/>
                <a:cs typeface="Arial"/>
                <a:sym typeface="Arial"/>
              </a:rPr>
              <a:t>IN UNCERTAIN TIMES</a:t>
            </a:r>
            <a:endParaRPr b="0" i="0" sz="1400" u="none" cap="none" strike="noStrike">
              <a:solidFill>
                <a:srgbClr val="000000"/>
              </a:solidFill>
              <a:latin typeface="Arial"/>
              <a:ea typeface="Arial"/>
              <a:cs typeface="Arial"/>
              <a:sym typeface="Arial"/>
            </a:endParaRPr>
          </a:p>
        </p:txBody>
      </p:sp>
      <p:pic>
        <p:nvPicPr>
          <p:cNvPr id="949" name="Google Shape;949;p58"/>
          <p:cNvPicPr preferRelativeResize="0"/>
          <p:nvPr/>
        </p:nvPicPr>
        <p:blipFill rotWithShape="1">
          <a:blip r:embed="rId4">
            <a:alphaModFix/>
          </a:blip>
          <a:srcRect b="0" l="0" r="58792" t="0"/>
          <a:stretch/>
        </p:blipFill>
        <p:spPr>
          <a:xfrm>
            <a:off x="157636" y="3824575"/>
            <a:ext cx="4743618" cy="5529432"/>
          </a:xfrm>
          <a:prstGeom prst="rect">
            <a:avLst/>
          </a:prstGeom>
          <a:noFill/>
          <a:ln>
            <a:noFill/>
          </a:ln>
        </p:spPr>
      </p:pic>
      <p:pic>
        <p:nvPicPr>
          <p:cNvPr id="950" name="Google Shape;950;p58"/>
          <p:cNvPicPr preferRelativeResize="0"/>
          <p:nvPr/>
        </p:nvPicPr>
        <p:blipFill rotWithShape="1">
          <a:blip r:embed="rId5">
            <a:alphaModFix/>
          </a:blip>
          <a:srcRect b="0" l="3056" r="3200" t="2139"/>
          <a:stretch/>
        </p:blipFill>
        <p:spPr>
          <a:xfrm>
            <a:off x="4675515" y="3680678"/>
            <a:ext cx="6728907" cy="5817226"/>
          </a:xfrm>
          <a:prstGeom prst="rect">
            <a:avLst/>
          </a:prstGeom>
          <a:noFill/>
          <a:ln>
            <a:noFill/>
          </a:ln>
        </p:spPr>
      </p:pic>
      <p:sp>
        <p:nvSpPr>
          <p:cNvPr id="951" name="Google Shape;951;p58"/>
          <p:cNvSpPr txBox="1"/>
          <p:nvPr/>
        </p:nvSpPr>
        <p:spPr>
          <a:xfrm>
            <a:off x="1587262" y="9930784"/>
            <a:ext cx="16666234"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a:t>
            </a:r>
            <a:r>
              <a:rPr b="0" i="1" lang="en-US" sz="1400" u="none" cap="none" strike="noStrike">
                <a:solidFill>
                  <a:srgbClr val="000000"/>
                </a:solidFill>
                <a:latin typeface="Arial"/>
                <a:ea typeface="Arial"/>
                <a:cs typeface="Arial"/>
                <a:sym typeface="Arial"/>
              </a:rPr>
              <a:t>DigiComp 2.2. The Digital Competence Framework for Citizens</a:t>
            </a:r>
            <a:r>
              <a:rPr b="0" i="0" lang="en-US" sz="1400" u="none" cap="none" strike="noStrike">
                <a:solidFill>
                  <a:srgbClr val="000000"/>
                </a:solidFill>
                <a:latin typeface="Arial"/>
                <a:ea typeface="Arial"/>
                <a:cs typeface="Arial"/>
                <a:sym typeface="Arial"/>
              </a:rPr>
              <a:t>, https://op.europa.eu/en/publication-detail/-/publication/50c53c01-abeb-11ec-83e1-01aa75ed71a1/language-en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5" name="Shape 955"/>
        <p:cNvGrpSpPr/>
        <p:nvPr/>
      </p:nvGrpSpPr>
      <p:grpSpPr>
        <a:xfrm>
          <a:off x="0" y="0"/>
          <a:ext cx="0" cy="0"/>
          <a:chOff x="0" y="0"/>
          <a:chExt cx="0" cy="0"/>
        </a:xfrm>
      </p:grpSpPr>
      <p:sp>
        <p:nvSpPr>
          <p:cNvPr id="956" name="Google Shape;956;p59"/>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57" name="Google Shape;957;p59"/>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58" name="Google Shape;958;p59"/>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59" name="Google Shape;959;p59"/>
          <p:cNvGrpSpPr/>
          <p:nvPr/>
        </p:nvGrpSpPr>
        <p:grpSpPr>
          <a:xfrm>
            <a:off x="6111849" y="2794411"/>
            <a:ext cx="11044935" cy="2349090"/>
            <a:chOff x="0" y="-47625"/>
            <a:chExt cx="1484188" cy="418826"/>
          </a:xfrm>
        </p:grpSpPr>
        <p:sp>
          <p:nvSpPr>
            <p:cNvPr id="960" name="Google Shape;960;p59"/>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61" name="Google Shape;961;p59"/>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62" name="Google Shape;962;p59"/>
          <p:cNvGrpSpPr/>
          <p:nvPr/>
        </p:nvGrpSpPr>
        <p:grpSpPr>
          <a:xfrm>
            <a:off x="-696258" y="-1193133"/>
            <a:ext cx="7178388" cy="12095887"/>
            <a:chOff x="0" y="-57150"/>
            <a:chExt cx="1890604" cy="3185748"/>
          </a:xfrm>
        </p:grpSpPr>
        <p:sp>
          <p:nvSpPr>
            <p:cNvPr id="963" name="Google Shape;963;p59"/>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64" name="Google Shape;964;p59"/>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65" name="Google Shape;965;p59"/>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66" name="Google Shape;966;p59"/>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67" name="Google Shape;967;p59"/>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968" name="Google Shape;968;p59"/>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04</a:t>
            </a:r>
            <a:endParaRPr b="0" i="0" sz="1400" u="none" cap="none" strike="noStrike">
              <a:solidFill>
                <a:srgbClr val="000000"/>
              </a:solidFill>
              <a:latin typeface="Arial"/>
              <a:ea typeface="Arial"/>
              <a:cs typeface="Arial"/>
              <a:sym typeface="Arial"/>
            </a:endParaRPr>
          </a:p>
        </p:txBody>
      </p:sp>
      <p:sp>
        <p:nvSpPr>
          <p:cNvPr id="969" name="Google Shape;969;p59"/>
          <p:cNvSpPr txBox="1"/>
          <p:nvPr/>
        </p:nvSpPr>
        <p:spPr>
          <a:xfrm>
            <a:off x="6834529" y="3423551"/>
            <a:ext cx="10158000" cy="11574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A kurzus felépítése</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p60"/>
          <p:cNvSpPr txBox="1"/>
          <p:nvPr>
            <p:ph type="ctrTitle"/>
          </p:nvPr>
        </p:nvSpPr>
        <p:spPr>
          <a:xfrm>
            <a:off x="1833906" y="27032"/>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Kombinálható modulok</a:t>
            </a:r>
            <a:endParaRPr/>
          </a:p>
        </p:txBody>
      </p:sp>
      <p:sp>
        <p:nvSpPr>
          <p:cNvPr id="975" name="Google Shape;975;p6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76" name="Google Shape;976;p60"/>
          <p:cNvGrpSpPr/>
          <p:nvPr/>
        </p:nvGrpSpPr>
        <p:grpSpPr>
          <a:xfrm>
            <a:off x="790770" y="-112458"/>
            <a:ext cx="1427175" cy="786776"/>
            <a:chOff x="0" y="-38100"/>
            <a:chExt cx="373234" cy="205757"/>
          </a:xfrm>
        </p:grpSpPr>
        <p:sp>
          <p:nvSpPr>
            <p:cNvPr id="977" name="Google Shape;977;p6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78" name="Google Shape;978;p6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79" name="Google Shape;979;p60"/>
          <p:cNvGrpSpPr/>
          <p:nvPr/>
        </p:nvGrpSpPr>
        <p:grpSpPr>
          <a:xfrm>
            <a:off x="0" y="-112458"/>
            <a:ext cx="315272" cy="786776"/>
            <a:chOff x="0" y="-38100"/>
            <a:chExt cx="82450" cy="205757"/>
          </a:xfrm>
        </p:grpSpPr>
        <p:sp>
          <p:nvSpPr>
            <p:cNvPr id="980" name="Google Shape;980;p6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81" name="Google Shape;981;p6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82" name="Google Shape;982;p60"/>
          <p:cNvGrpSpPr/>
          <p:nvPr/>
        </p:nvGrpSpPr>
        <p:grpSpPr>
          <a:xfrm>
            <a:off x="18288" y="1116904"/>
            <a:ext cx="503883" cy="1931922"/>
            <a:chOff x="0" y="-38100"/>
            <a:chExt cx="131775" cy="505235"/>
          </a:xfrm>
        </p:grpSpPr>
        <p:sp>
          <p:nvSpPr>
            <p:cNvPr id="983" name="Google Shape;983;p6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84" name="Google Shape;984;p6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85" name="Google Shape;985;p60"/>
          <p:cNvSpPr/>
          <p:nvPr/>
        </p:nvSpPr>
        <p:spPr>
          <a:xfrm>
            <a:off x="2356491" y="3443433"/>
            <a:ext cx="4320000" cy="2700000"/>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86" name="Google Shape;986;p60"/>
          <p:cNvSpPr/>
          <p:nvPr/>
        </p:nvSpPr>
        <p:spPr>
          <a:xfrm>
            <a:off x="2524458" y="3633323"/>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87" name="Google Shape;987;p60"/>
          <p:cNvSpPr txBox="1"/>
          <p:nvPr/>
        </p:nvSpPr>
        <p:spPr>
          <a:xfrm>
            <a:off x="2661448" y="3651332"/>
            <a:ext cx="2042686"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INFORMATION AND MEDIA LITERACY</a:t>
            </a:r>
            <a:endParaRPr b="0" i="0" sz="1400" u="none" cap="none" strike="noStrike">
              <a:solidFill>
                <a:srgbClr val="000000"/>
              </a:solidFill>
              <a:latin typeface="Arial"/>
              <a:ea typeface="Arial"/>
              <a:cs typeface="Arial"/>
              <a:sym typeface="Arial"/>
            </a:endParaRPr>
          </a:p>
        </p:txBody>
      </p:sp>
      <p:grpSp>
        <p:nvGrpSpPr>
          <p:cNvPr id="988" name="Google Shape;988;p60"/>
          <p:cNvGrpSpPr/>
          <p:nvPr/>
        </p:nvGrpSpPr>
        <p:grpSpPr>
          <a:xfrm>
            <a:off x="4445377" y="4305888"/>
            <a:ext cx="2160000" cy="1080000"/>
            <a:chOff x="9649415" y="2955847"/>
            <a:chExt cx="2160000" cy="1080000"/>
          </a:xfrm>
        </p:grpSpPr>
        <p:sp>
          <p:nvSpPr>
            <p:cNvPr id="989" name="Google Shape;989;p60"/>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90" name="Google Shape;990;p60"/>
            <p:cNvSpPr txBox="1"/>
            <p:nvPr/>
          </p:nvSpPr>
          <p:spPr>
            <a:xfrm>
              <a:off x="9740855" y="2969871"/>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991" name="Google Shape;991;p60"/>
          <p:cNvGrpSpPr/>
          <p:nvPr/>
        </p:nvGrpSpPr>
        <p:grpSpPr>
          <a:xfrm>
            <a:off x="5145184" y="5306074"/>
            <a:ext cx="720000" cy="540000"/>
            <a:chOff x="6573488" y="5029771"/>
            <a:chExt cx="2160000" cy="1080000"/>
          </a:xfrm>
        </p:grpSpPr>
        <p:sp>
          <p:nvSpPr>
            <p:cNvPr id="992" name="Google Shape;992;p60"/>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93" name="Google Shape;993;p60"/>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grpSp>
        <p:nvGrpSpPr>
          <p:cNvPr id="994" name="Google Shape;994;p60"/>
          <p:cNvGrpSpPr/>
          <p:nvPr/>
        </p:nvGrpSpPr>
        <p:grpSpPr>
          <a:xfrm>
            <a:off x="3176323" y="4654789"/>
            <a:ext cx="720000" cy="540000"/>
            <a:chOff x="6573488" y="5029771"/>
            <a:chExt cx="2160000" cy="1080000"/>
          </a:xfrm>
        </p:grpSpPr>
        <p:sp>
          <p:nvSpPr>
            <p:cNvPr id="995" name="Google Shape;995;p60"/>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96" name="Google Shape;996;p60"/>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4h</a:t>
              </a:r>
              <a:endParaRPr b="0" i="0" sz="1400" u="none" cap="none" strike="noStrike">
                <a:solidFill>
                  <a:srgbClr val="000000"/>
                </a:solidFill>
                <a:latin typeface="Arial"/>
                <a:ea typeface="Arial"/>
                <a:cs typeface="Arial"/>
                <a:sym typeface="Arial"/>
              </a:endParaRPr>
            </a:p>
          </p:txBody>
        </p:sp>
      </p:grpSp>
      <p:sp>
        <p:nvSpPr>
          <p:cNvPr id="997" name="Google Shape;997;p60"/>
          <p:cNvSpPr/>
          <p:nvPr/>
        </p:nvSpPr>
        <p:spPr>
          <a:xfrm>
            <a:off x="7108475" y="3443433"/>
            <a:ext cx="4320000" cy="2700000"/>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98" name="Google Shape;998;p60"/>
          <p:cNvSpPr/>
          <p:nvPr/>
        </p:nvSpPr>
        <p:spPr>
          <a:xfrm>
            <a:off x="7276442" y="3633323"/>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99" name="Google Shape;999;p60"/>
          <p:cNvSpPr txBox="1"/>
          <p:nvPr/>
        </p:nvSpPr>
        <p:spPr>
          <a:xfrm>
            <a:off x="7123435" y="3629998"/>
            <a:ext cx="2467627" cy="111825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HANDLING AI &amp;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CYBERSECURITY </a:t>
            </a:r>
            <a:br>
              <a:rPr b="1" i="0" lang="en-US" sz="2000" u="none" cap="none" strike="noStrike">
                <a:solidFill>
                  <a:schemeClr val="lt1"/>
                </a:solidFill>
                <a:latin typeface="Arial"/>
                <a:ea typeface="Arial"/>
                <a:cs typeface="Arial"/>
                <a:sym typeface="Arial"/>
              </a:rPr>
            </a:br>
            <a:r>
              <a:rPr b="1" i="0" lang="en-US" sz="2000" u="none" cap="none" strike="noStrike">
                <a:solidFill>
                  <a:schemeClr val="lt1"/>
                </a:solidFill>
                <a:latin typeface="Arial"/>
                <a:ea typeface="Arial"/>
                <a:cs typeface="Arial"/>
                <a:sym typeface="Arial"/>
              </a:rPr>
              <a:t>IN UNCERTAIN TIMES</a:t>
            </a:r>
            <a:endParaRPr b="0" i="0" sz="1400" u="none" cap="none" strike="noStrike">
              <a:solidFill>
                <a:srgbClr val="000000"/>
              </a:solidFill>
              <a:latin typeface="Arial"/>
              <a:ea typeface="Arial"/>
              <a:cs typeface="Arial"/>
              <a:sym typeface="Arial"/>
            </a:endParaRPr>
          </a:p>
        </p:txBody>
      </p:sp>
      <p:grpSp>
        <p:nvGrpSpPr>
          <p:cNvPr id="1000" name="Google Shape;1000;p60"/>
          <p:cNvGrpSpPr/>
          <p:nvPr/>
        </p:nvGrpSpPr>
        <p:grpSpPr>
          <a:xfrm>
            <a:off x="9197361" y="4281167"/>
            <a:ext cx="2160000" cy="1104721"/>
            <a:chOff x="9649415" y="2931126"/>
            <a:chExt cx="2160000" cy="1104721"/>
          </a:xfrm>
        </p:grpSpPr>
        <p:sp>
          <p:nvSpPr>
            <p:cNvPr id="1001" name="Google Shape;1001;p60"/>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02" name="Google Shape;1002;p60"/>
            <p:cNvSpPr txBox="1"/>
            <p:nvPr/>
          </p:nvSpPr>
          <p:spPr>
            <a:xfrm>
              <a:off x="9740855" y="2931126"/>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1003" name="Google Shape;1003;p60"/>
          <p:cNvGrpSpPr/>
          <p:nvPr/>
        </p:nvGrpSpPr>
        <p:grpSpPr>
          <a:xfrm>
            <a:off x="9881670" y="5258903"/>
            <a:ext cx="720000" cy="540000"/>
            <a:chOff x="6573488" y="5029771"/>
            <a:chExt cx="2160000" cy="1080000"/>
          </a:xfrm>
        </p:grpSpPr>
        <p:sp>
          <p:nvSpPr>
            <p:cNvPr id="1004" name="Google Shape;1004;p60"/>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05" name="Google Shape;1005;p60"/>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grpSp>
        <p:nvGrpSpPr>
          <p:cNvPr id="1006" name="Google Shape;1006;p60"/>
          <p:cNvGrpSpPr/>
          <p:nvPr/>
        </p:nvGrpSpPr>
        <p:grpSpPr>
          <a:xfrm>
            <a:off x="8013546" y="4675004"/>
            <a:ext cx="720000" cy="540000"/>
            <a:chOff x="6573488" y="5029771"/>
            <a:chExt cx="2160000" cy="1080000"/>
          </a:xfrm>
        </p:grpSpPr>
        <p:sp>
          <p:nvSpPr>
            <p:cNvPr id="1007" name="Google Shape;1007;p60"/>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08" name="Google Shape;1008;p60"/>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4h</a:t>
              </a:r>
              <a:endParaRPr b="0" i="0" sz="1400" u="none" cap="none" strike="noStrike">
                <a:solidFill>
                  <a:srgbClr val="000000"/>
                </a:solidFill>
                <a:latin typeface="Arial"/>
                <a:ea typeface="Arial"/>
                <a:cs typeface="Arial"/>
                <a:sym typeface="Arial"/>
              </a:endParaRPr>
            </a:p>
          </p:txBody>
        </p:sp>
      </p:grpSp>
      <p:sp>
        <p:nvSpPr>
          <p:cNvPr id="1009" name="Google Shape;1009;p60"/>
          <p:cNvSpPr/>
          <p:nvPr/>
        </p:nvSpPr>
        <p:spPr>
          <a:xfrm>
            <a:off x="11879467" y="3404787"/>
            <a:ext cx="4320000" cy="2700000"/>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10" name="Google Shape;1010;p60"/>
          <p:cNvSpPr/>
          <p:nvPr/>
        </p:nvSpPr>
        <p:spPr>
          <a:xfrm>
            <a:off x="12984694" y="3480377"/>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11" name="Google Shape;1011;p60"/>
          <p:cNvSpPr txBox="1"/>
          <p:nvPr/>
        </p:nvSpPr>
        <p:spPr>
          <a:xfrm>
            <a:off x="13121684" y="3406946"/>
            <a:ext cx="204268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RESILIENCE BUILDING</a:t>
            </a:r>
            <a:endParaRPr b="0" i="0" sz="1400" u="none" cap="none" strike="noStrike">
              <a:solidFill>
                <a:srgbClr val="000000"/>
              </a:solidFill>
              <a:latin typeface="Arial"/>
              <a:ea typeface="Arial"/>
              <a:cs typeface="Arial"/>
              <a:sym typeface="Arial"/>
            </a:endParaRPr>
          </a:p>
        </p:txBody>
      </p:sp>
      <p:grpSp>
        <p:nvGrpSpPr>
          <p:cNvPr id="1012" name="Google Shape;1012;p60"/>
          <p:cNvGrpSpPr/>
          <p:nvPr/>
        </p:nvGrpSpPr>
        <p:grpSpPr>
          <a:xfrm>
            <a:off x="14028037" y="4553457"/>
            <a:ext cx="2160000" cy="1080000"/>
            <a:chOff x="9649415" y="2955847"/>
            <a:chExt cx="2160000" cy="1080000"/>
          </a:xfrm>
        </p:grpSpPr>
        <p:sp>
          <p:nvSpPr>
            <p:cNvPr id="1013" name="Google Shape;1013;p60"/>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14" name="Google Shape;1014;p60"/>
            <p:cNvSpPr txBox="1"/>
            <p:nvPr/>
          </p:nvSpPr>
          <p:spPr>
            <a:xfrm>
              <a:off x="9740855" y="2969871"/>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1015" name="Google Shape;1015;p60"/>
          <p:cNvGrpSpPr/>
          <p:nvPr/>
        </p:nvGrpSpPr>
        <p:grpSpPr>
          <a:xfrm>
            <a:off x="14748037" y="5484693"/>
            <a:ext cx="720000" cy="540000"/>
            <a:chOff x="6573488" y="5029771"/>
            <a:chExt cx="2160000" cy="1080000"/>
          </a:xfrm>
        </p:grpSpPr>
        <p:sp>
          <p:nvSpPr>
            <p:cNvPr id="1016" name="Google Shape;1016;p60"/>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17" name="Google Shape;1017;p60"/>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grpSp>
        <p:nvGrpSpPr>
          <p:cNvPr id="1018" name="Google Shape;1018;p60"/>
          <p:cNvGrpSpPr/>
          <p:nvPr/>
        </p:nvGrpSpPr>
        <p:grpSpPr>
          <a:xfrm>
            <a:off x="11741375" y="4524913"/>
            <a:ext cx="2473900" cy="1080000"/>
            <a:chOff x="9492465" y="2955847"/>
            <a:chExt cx="2473900" cy="1080000"/>
          </a:xfrm>
        </p:grpSpPr>
        <p:sp>
          <p:nvSpPr>
            <p:cNvPr id="1019" name="Google Shape;1019;p60"/>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20" name="Google Shape;1020;p60"/>
            <p:cNvSpPr txBox="1"/>
            <p:nvPr/>
          </p:nvSpPr>
          <p:spPr>
            <a:xfrm>
              <a:off x="9492465" y="2981989"/>
              <a:ext cx="2473900"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ORGANIZATIO-NAL RESILIENCE BUILDING</a:t>
              </a:r>
              <a:endParaRPr b="0" i="0" sz="1400" u="none" cap="none" strike="noStrike">
                <a:solidFill>
                  <a:srgbClr val="000000"/>
                </a:solidFill>
                <a:latin typeface="Arial"/>
                <a:ea typeface="Arial"/>
                <a:cs typeface="Arial"/>
                <a:sym typeface="Arial"/>
              </a:endParaRPr>
            </a:p>
          </p:txBody>
        </p:sp>
      </p:grpSp>
      <p:grpSp>
        <p:nvGrpSpPr>
          <p:cNvPr id="1021" name="Google Shape;1021;p60"/>
          <p:cNvGrpSpPr/>
          <p:nvPr/>
        </p:nvGrpSpPr>
        <p:grpSpPr>
          <a:xfrm>
            <a:off x="13699793" y="4041301"/>
            <a:ext cx="720000" cy="540000"/>
            <a:chOff x="6573488" y="5029771"/>
            <a:chExt cx="2160000" cy="1080000"/>
          </a:xfrm>
        </p:grpSpPr>
        <p:sp>
          <p:nvSpPr>
            <p:cNvPr id="1022" name="Google Shape;1022;p60"/>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23" name="Google Shape;1023;p60"/>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3h</a:t>
              </a:r>
              <a:endParaRPr b="0" i="0" sz="1400" u="none" cap="none" strike="noStrike">
                <a:solidFill>
                  <a:srgbClr val="000000"/>
                </a:solidFill>
                <a:latin typeface="Arial"/>
                <a:ea typeface="Arial"/>
                <a:cs typeface="Arial"/>
                <a:sym typeface="Arial"/>
              </a:endParaRPr>
            </a:p>
          </p:txBody>
        </p:sp>
      </p:grpSp>
      <p:grpSp>
        <p:nvGrpSpPr>
          <p:cNvPr id="1024" name="Google Shape;1024;p60"/>
          <p:cNvGrpSpPr/>
          <p:nvPr/>
        </p:nvGrpSpPr>
        <p:grpSpPr>
          <a:xfrm>
            <a:off x="12702715" y="5509161"/>
            <a:ext cx="720000" cy="540000"/>
            <a:chOff x="6573488" y="5029771"/>
            <a:chExt cx="2160000" cy="1080000"/>
          </a:xfrm>
        </p:grpSpPr>
        <p:sp>
          <p:nvSpPr>
            <p:cNvPr id="1025" name="Google Shape;1025;p60"/>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26" name="Google Shape;1026;p60"/>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
        <p:nvSpPr>
          <p:cNvPr id="1027" name="Google Shape;1027;p60"/>
          <p:cNvSpPr/>
          <p:nvPr/>
        </p:nvSpPr>
        <p:spPr>
          <a:xfrm>
            <a:off x="4691121" y="6256749"/>
            <a:ext cx="4320000" cy="1942455"/>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28" name="Google Shape;1028;p60"/>
          <p:cNvSpPr/>
          <p:nvPr/>
        </p:nvSpPr>
        <p:spPr>
          <a:xfrm>
            <a:off x="5738983" y="6446639"/>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29" name="Google Shape;1029;p60"/>
          <p:cNvSpPr txBox="1"/>
          <p:nvPr/>
        </p:nvSpPr>
        <p:spPr>
          <a:xfrm>
            <a:off x="5875973" y="6464648"/>
            <a:ext cx="204268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CRITICAL THINKING</a:t>
            </a:r>
            <a:endParaRPr b="0" i="0" sz="1400" u="none" cap="none" strike="noStrike">
              <a:solidFill>
                <a:srgbClr val="000000"/>
              </a:solidFill>
              <a:latin typeface="Arial"/>
              <a:ea typeface="Arial"/>
              <a:cs typeface="Arial"/>
              <a:sym typeface="Arial"/>
            </a:endParaRPr>
          </a:p>
        </p:txBody>
      </p:sp>
      <p:grpSp>
        <p:nvGrpSpPr>
          <p:cNvPr id="1030" name="Google Shape;1030;p60"/>
          <p:cNvGrpSpPr/>
          <p:nvPr/>
        </p:nvGrpSpPr>
        <p:grpSpPr>
          <a:xfrm>
            <a:off x="6477113" y="7364587"/>
            <a:ext cx="720000" cy="540000"/>
            <a:chOff x="6573488" y="5029771"/>
            <a:chExt cx="2160000" cy="1080000"/>
          </a:xfrm>
        </p:grpSpPr>
        <p:sp>
          <p:nvSpPr>
            <p:cNvPr id="1031" name="Google Shape;1031;p60"/>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32" name="Google Shape;1032;p60"/>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
        <p:nvSpPr>
          <p:cNvPr id="1033" name="Google Shape;1033;p60"/>
          <p:cNvSpPr/>
          <p:nvPr/>
        </p:nvSpPr>
        <p:spPr>
          <a:xfrm>
            <a:off x="9593535" y="6220829"/>
            <a:ext cx="4320000" cy="1942455"/>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34" name="Google Shape;1034;p60"/>
          <p:cNvSpPr/>
          <p:nvPr/>
        </p:nvSpPr>
        <p:spPr>
          <a:xfrm>
            <a:off x="10641397" y="6410719"/>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35" name="Google Shape;1035;p60"/>
          <p:cNvSpPr txBox="1"/>
          <p:nvPr/>
        </p:nvSpPr>
        <p:spPr>
          <a:xfrm>
            <a:off x="10778387" y="6428728"/>
            <a:ext cx="204268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PROBLEM-SOLVING</a:t>
            </a:r>
            <a:endParaRPr b="0" i="0" sz="1400" u="none" cap="none" strike="noStrike">
              <a:solidFill>
                <a:srgbClr val="000000"/>
              </a:solidFill>
              <a:latin typeface="Arial"/>
              <a:ea typeface="Arial"/>
              <a:cs typeface="Arial"/>
              <a:sym typeface="Arial"/>
            </a:endParaRPr>
          </a:p>
        </p:txBody>
      </p:sp>
      <p:grpSp>
        <p:nvGrpSpPr>
          <p:cNvPr id="1036" name="Google Shape;1036;p60"/>
          <p:cNvGrpSpPr/>
          <p:nvPr/>
        </p:nvGrpSpPr>
        <p:grpSpPr>
          <a:xfrm>
            <a:off x="11379527" y="7328667"/>
            <a:ext cx="720000" cy="540000"/>
            <a:chOff x="6573488" y="5029771"/>
            <a:chExt cx="2160000" cy="1080000"/>
          </a:xfrm>
        </p:grpSpPr>
        <p:sp>
          <p:nvSpPr>
            <p:cNvPr id="1037" name="Google Shape;1037;p60"/>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38" name="Google Shape;1038;p60"/>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
        <p:nvSpPr>
          <p:cNvPr id="1039" name="Google Shape;1039;p60"/>
          <p:cNvSpPr/>
          <p:nvPr/>
        </p:nvSpPr>
        <p:spPr>
          <a:xfrm>
            <a:off x="7076004" y="1389323"/>
            <a:ext cx="4320000" cy="1942455"/>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40" name="Google Shape;1040;p60"/>
          <p:cNvSpPr/>
          <p:nvPr/>
        </p:nvSpPr>
        <p:spPr>
          <a:xfrm>
            <a:off x="8123866" y="1579213"/>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41" name="Google Shape;1041;p60"/>
          <p:cNvSpPr txBox="1"/>
          <p:nvPr/>
        </p:nvSpPr>
        <p:spPr>
          <a:xfrm>
            <a:off x="8260856" y="1597222"/>
            <a:ext cx="2042686"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INDUSTRY &amp; COMMUNITY RELATIONS </a:t>
            </a:r>
            <a:endParaRPr b="0" i="0" sz="1400" u="none" cap="none" strike="noStrike">
              <a:solidFill>
                <a:srgbClr val="000000"/>
              </a:solidFill>
              <a:latin typeface="Arial"/>
              <a:ea typeface="Arial"/>
              <a:cs typeface="Arial"/>
              <a:sym typeface="Arial"/>
            </a:endParaRPr>
          </a:p>
        </p:txBody>
      </p:sp>
      <p:grpSp>
        <p:nvGrpSpPr>
          <p:cNvPr id="1042" name="Google Shape;1042;p60"/>
          <p:cNvGrpSpPr/>
          <p:nvPr/>
        </p:nvGrpSpPr>
        <p:grpSpPr>
          <a:xfrm>
            <a:off x="8861996" y="2566173"/>
            <a:ext cx="720000" cy="540000"/>
            <a:chOff x="6573488" y="5029771"/>
            <a:chExt cx="2160000" cy="1080000"/>
          </a:xfrm>
        </p:grpSpPr>
        <p:sp>
          <p:nvSpPr>
            <p:cNvPr id="1043" name="Google Shape;1043;p60"/>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44" name="Google Shape;1044;p60"/>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
        <p:nvSpPr>
          <p:cNvPr id="1045" name="Google Shape;1045;p60"/>
          <p:cNvSpPr/>
          <p:nvPr/>
        </p:nvSpPr>
        <p:spPr>
          <a:xfrm>
            <a:off x="7160537" y="8285079"/>
            <a:ext cx="4320000" cy="1942455"/>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46" name="Google Shape;1046;p60"/>
          <p:cNvSpPr/>
          <p:nvPr/>
        </p:nvSpPr>
        <p:spPr>
          <a:xfrm>
            <a:off x="8208399" y="8474969"/>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47" name="Google Shape;1047;p60"/>
          <p:cNvSpPr txBox="1"/>
          <p:nvPr/>
        </p:nvSpPr>
        <p:spPr>
          <a:xfrm>
            <a:off x="8190063" y="8602706"/>
            <a:ext cx="2198012"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INTRODUCTION</a:t>
            </a:r>
            <a:endParaRPr b="0" i="0" sz="1400" u="none" cap="none" strike="noStrike">
              <a:solidFill>
                <a:srgbClr val="000000"/>
              </a:solidFill>
              <a:latin typeface="Arial"/>
              <a:ea typeface="Arial"/>
              <a:cs typeface="Arial"/>
              <a:sym typeface="Arial"/>
            </a:endParaRPr>
          </a:p>
        </p:txBody>
      </p:sp>
      <p:grpSp>
        <p:nvGrpSpPr>
          <p:cNvPr id="1048" name="Google Shape;1048;p60"/>
          <p:cNvGrpSpPr/>
          <p:nvPr/>
        </p:nvGrpSpPr>
        <p:grpSpPr>
          <a:xfrm>
            <a:off x="8946529" y="9461929"/>
            <a:ext cx="720000" cy="540000"/>
            <a:chOff x="6573488" y="5029771"/>
            <a:chExt cx="2160000" cy="1080000"/>
          </a:xfrm>
        </p:grpSpPr>
        <p:sp>
          <p:nvSpPr>
            <p:cNvPr id="1049" name="Google Shape;1049;p60"/>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50" name="Google Shape;1050;p60"/>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4" name="Shape 1054"/>
        <p:cNvGrpSpPr/>
        <p:nvPr/>
      </p:nvGrpSpPr>
      <p:grpSpPr>
        <a:xfrm>
          <a:off x="0" y="0"/>
          <a:ext cx="0" cy="0"/>
          <a:chOff x="0" y="0"/>
          <a:chExt cx="0" cy="0"/>
        </a:xfrm>
      </p:grpSpPr>
      <p:sp>
        <p:nvSpPr>
          <p:cNvPr id="1055" name="Google Shape;1055;p61"/>
          <p:cNvSpPr txBox="1"/>
          <p:nvPr>
            <p:ph idx="1" type="subTitle"/>
          </p:nvPr>
        </p:nvSpPr>
        <p:spPr>
          <a:xfrm>
            <a:off x="1013345" y="1588781"/>
            <a:ext cx="10300114"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Modulok fajtái</a:t>
            </a:r>
            <a:endParaRPr>
              <a:solidFill>
                <a:schemeClr val="dk1"/>
              </a:solidFill>
              <a:latin typeface="Bricolage Grotesque"/>
              <a:ea typeface="Bricolage Grotesque"/>
              <a:cs typeface="Bricolage Grotesque"/>
              <a:sym typeface="Bricolage Grotesque"/>
            </a:endParaRPr>
          </a:p>
        </p:txBody>
      </p:sp>
      <p:sp>
        <p:nvSpPr>
          <p:cNvPr id="1056" name="Google Shape;1056;p6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57" name="Google Shape;1057;p61"/>
          <p:cNvGrpSpPr/>
          <p:nvPr/>
        </p:nvGrpSpPr>
        <p:grpSpPr>
          <a:xfrm>
            <a:off x="790770" y="-112458"/>
            <a:ext cx="1427175" cy="786776"/>
            <a:chOff x="0" y="-38100"/>
            <a:chExt cx="373234" cy="205757"/>
          </a:xfrm>
        </p:grpSpPr>
        <p:sp>
          <p:nvSpPr>
            <p:cNvPr id="1058" name="Google Shape;1058;p6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9" name="Google Shape;1059;p6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60" name="Google Shape;1060;p61"/>
          <p:cNvGrpSpPr/>
          <p:nvPr/>
        </p:nvGrpSpPr>
        <p:grpSpPr>
          <a:xfrm>
            <a:off x="0" y="-112458"/>
            <a:ext cx="315272" cy="786776"/>
            <a:chOff x="0" y="-38100"/>
            <a:chExt cx="82450" cy="205757"/>
          </a:xfrm>
        </p:grpSpPr>
        <p:sp>
          <p:nvSpPr>
            <p:cNvPr id="1061" name="Google Shape;1061;p6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2" name="Google Shape;1062;p6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63" name="Google Shape;1063;p61"/>
          <p:cNvGrpSpPr/>
          <p:nvPr/>
        </p:nvGrpSpPr>
        <p:grpSpPr>
          <a:xfrm>
            <a:off x="0" y="1116904"/>
            <a:ext cx="503883" cy="1931922"/>
            <a:chOff x="0" y="-38100"/>
            <a:chExt cx="131775" cy="505235"/>
          </a:xfrm>
        </p:grpSpPr>
        <p:sp>
          <p:nvSpPr>
            <p:cNvPr id="1064" name="Google Shape;1064;p6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5" name="Google Shape;1065;p6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066" name="Google Shape;1066;p6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Kombinálható modulok</a:t>
            </a:r>
            <a:endParaRPr/>
          </a:p>
        </p:txBody>
      </p:sp>
      <p:grpSp>
        <p:nvGrpSpPr>
          <p:cNvPr id="1067" name="Google Shape;1067;p61"/>
          <p:cNvGrpSpPr/>
          <p:nvPr/>
        </p:nvGrpSpPr>
        <p:grpSpPr>
          <a:xfrm>
            <a:off x="1145354" y="3698748"/>
            <a:ext cx="2160000" cy="1080000"/>
            <a:chOff x="9649415" y="2955847"/>
            <a:chExt cx="2160000" cy="1080000"/>
          </a:xfrm>
        </p:grpSpPr>
        <p:sp>
          <p:nvSpPr>
            <p:cNvPr id="1068" name="Google Shape;1068;p61"/>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69" name="Google Shape;1069;p61"/>
            <p:cNvSpPr txBox="1"/>
            <p:nvPr/>
          </p:nvSpPr>
          <p:spPr>
            <a:xfrm>
              <a:off x="9740855" y="2969871"/>
              <a:ext cx="1942965"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t/>
              </a:r>
              <a:endParaRPr b="1" i="0" sz="2000" u="none" cap="none" strike="noStrike">
                <a:solidFill>
                  <a:schemeClr val="lt1"/>
                </a:solidFill>
                <a:latin typeface="Arial"/>
                <a:ea typeface="Arial"/>
                <a:cs typeface="Arial"/>
                <a:sym typeface="Arial"/>
              </a:endParaRPr>
            </a:p>
          </p:txBody>
        </p:sp>
      </p:grpSp>
      <p:sp>
        <p:nvSpPr>
          <p:cNvPr id="1070" name="Google Shape;1070;p61"/>
          <p:cNvSpPr/>
          <p:nvPr/>
        </p:nvSpPr>
        <p:spPr>
          <a:xfrm>
            <a:off x="1181930" y="5328085"/>
            <a:ext cx="4320000" cy="2700000"/>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71" name="Google Shape;1071;p61"/>
          <p:cNvSpPr/>
          <p:nvPr/>
        </p:nvSpPr>
        <p:spPr>
          <a:xfrm>
            <a:off x="1349897" y="5517975"/>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nvGrpSpPr>
          <p:cNvPr id="1072" name="Google Shape;1072;p61"/>
          <p:cNvGrpSpPr/>
          <p:nvPr/>
        </p:nvGrpSpPr>
        <p:grpSpPr>
          <a:xfrm>
            <a:off x="3270816" y="6165819"/>
            <a:ext cx="2160000" cy="1104721"/>
            <a:chOff x="9649415" y="2931126"/>
            <a:chExt cx="2160000" cy="1104721"/>
          </a:xfrm>
        </p:grpSpPr>
        <p:sp>
          <p:nvSpPr>
            <p:cNvPr id="1073" name="Google Shape;1073;p61"/>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74" name="Google Shape;1074;p61"/>
            <p:cNvSpPr txBox="1"/>
            <p:nvPr/>
          </p:nvSpPr>
          <p:spPr>
            <a:xfrm>
              <a:off x="9740855" y="2931126"/>
              <a:ext cx="1942965"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t/>
              </a:r>
              <a:endParaRPr b="1" i="0" sz="2000" u="none" cap="none" strike="noStrike">
                <a:solidFill>
                  <a:schemeClr val="lt1"/>
                </a:solidFill>
                <a:latin typeface="Arial"/>
                <a:ea typeface="Arial"/>
                <a:cs typeface="Arial"/>
                <a:sym typeface="Arial"/>
              </a:endParaRPr>
            </a:p>
          </p:txBody>
        </p:sp>
      </p:grpSp>
      <p:grpSp>
        <p:nvGrpSpPr>
          <p:cNvPr id="1075" name="Google Shape;1075;p61"/>
          <p:cNvGrpSpPr/>
          <p:nvPr/>
        </p:nvGrpSpPr>
        <p:grpSpPr>
          <a:xfrm>
            <a:off x="4009989" y="7143555"/>
            <a:ext cx="720000" cy="540000"/>
            <a:chOff x="6573488" y="5029771"/>
            <a:chExt cx="2160000" cy="1080000"/>
          </a:xfrm>
        </p:grpSpPr>
        <p:sp>
          <p:nvSpPr>
            <p:cNvPr id="1076" name="Google Shape;1076;p61"/>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77" name="Google Shape;1077;p61"/>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lt1"/>
                </a:solidFill>
                <a:latin typeface="Arial"/>
                <a:ea typeface="Arial"/>
                <a:cs typeface="Arial"/>
                <a:sym typeface="Arial"/>
              </a:endParaRPr>
            </a:p>
          </p:txBody>
        </p:sp>
      </p:grpSp>
      <p:grpSp>
        <p:nvGrpSpPr>
          <p:cNvPr id="1078" name="Google Shape;1078;p61"/>
          <p:cNvGrpSpPr/>
          <p:nvPr/>
        </p:nvGrpSpPr>
        <p:grpSpPr>
          <a:xfrm>
            <a:off x="2087001" y="6504792"/>
            <a:ext cx="720000" cy="540000"/>
            <a:chOff x="6573488" y="5029771"/>
            <a:chExt cx="2160000" cy="1080000"/>
          </a:xfrm>
        </p:grpSpPr>
        <p:sp>
          <p:nvSpPr>
            <p:cNvPr id="1079" name="Google Shape;1079;p61"/>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80" name="Google Shape;1080;p61"/>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lt1"/>
                </a:solidFill>
                <a:latin typeface="Arial"/>
                <a:ea typeface="Arial"/>
                <a:cs typeface="Arial"/>
                <a:sym typeface="Arial"/>
              </a:endParaRPr>
            </a:p>
          </p:txBody>
        </p:sp>
      </p:grpSp>
      <p:sp>
        <p:nvSpPr>
          <p:cNvPr id="1081" name="Google Shape;1081;p61"/>
          <p:cNvSpPr/>
          <p:nvPr/>
        </p:nvSpPr>
        <p:spPr>
          <a:xfrm>
            <a:off x="1202256" y="8235686"/>
            <a:ext cx="4320000" cy="1942455"/>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82" name="Google Shape;1082;p61"/>
          <p:cNvSpPr/>
          <p:nvPr/>
        </p:nvSpPr>
        <p:spPr>
          <a:xfrm>
            <a:off x="2250118" y="8425576"/>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nvGrpSpPr>
          <p:cNvPr id="1083" name="Google Shape;1083;p61"/>
          <p:cNvGrpSpPr/>
          <p:nvPr/>
        </p:nvGrpSpPr>
        <p:grpSpPr>
          <a:xfrm>
            <a:off x="2988248" y="9343524"/>
            <a:ext cx="720000" cy="540000"/>
            <a:chOff x="6573488" y="5029771"/>
            <a:chExt cx="2160000" cy="1080000"/>
          </a:xfrm>
        </p:grpSpPr>
        <p:sp>
          <p:nvSpPr>
            <p:cNvPr id="1084" name="Google Shape;1084;p61"/>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85" name="Google Shape;1085;p61"/>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lt1"/>
                </a:solidFill>
                <a:latin typeface="Arial"/>
                <a:ea typeface="Arial"/>
                <a:cs typeface="Arial"/>
                <a:sym typeface="Arial"/>
              </a:endParaRPr>
            </a:p>
          </p:txBody>
        </p:sp>
      </p:grpSp>
      <p:sp>
        <p:nvSpPr>
          <p:cNvPr id="1086" name="Google Shape;1086;p61"/>
          <p:cNvSpPr/>
          <p:nvPr/>
        </p:nvSpPr>
        <p:spPr>
          <a:xfrm>
            <a:off x="1137945" y="2524153"/>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87" name="Google Shape;1087;p61"/>
          <p:cNvSpPr txBox="1"/>
          <p:nvPr/>
        </p:nvSpPr>
        <p:spPr>
          <a:xfrm>
            <a:off x="6291418" y="2432209"/>
            <a:ext cx="4870270" cy="1171944"/>
          </a:xfrm>
          <a:prstGeom prst="rect">
            <a:avLst/>
          </a:prstGeom>
          <a:noFill/>
          <a:ln>
            <a:noFill/>
          </a:ln>
        </p:spPr>
        <p:txBody>
          <a:bodyPr anchorCtr="0" anchor="t" bIns="45700" lIns="91425" spcFirstLastPara="1" rIns="91425" wrap="square" tIns="45700">
            <a:noAutofit/>
          </a:bodyPr>
          <a:lstStyle/>
          <a:p>
            <a:pPr indent="0" lvl="0" marL="25400" marR="0" rtl="0" algn="l">
              <a:lnSpc>
                <a:spcPct val="17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Modul</a:t>
            </a:r>
            <a:endParaRPr b="0" i="0" sz="1400" u="none" cap="none" strike="noStrike">
              <a:solidFill>
                <a:srgbClr val="000000"/>
              </a:solidFill>
              <a:latin typeface="Arial"/>
              <a:ea typeface="Arial"/>
              <a:cs typeface="Arial"/>
              <a:sym typeface="Arial"/>
            </a:endParaRPr>
          </a:p>
          <a:p>
            <a:pPr indent="0" lvl="0" marL="25400" marR="0" rtl="0" algn="l">
              <a:lnSpc>
                <a:spcPct val="170000"/>
              </a:lnSpc>
              <a:spcBef>
                <a:spcPts val="640"/>
              </a:spcBef>
              <a:spcAft>
                <a:spcPts val="0"/>
              </a:spcAft>
              <a:buClr>
                <a:srgbClr val="888888"/>
              </a:buClr>
              <a:buSzPts val="3200"/>
              <a:buFont typeface="Arial"/>
              <a:buNone/>
            </a:pPr>
            <a:r>
              <a:t/>
            </a:r>
            <a:endParaRPr b="0" i="0" sz="3200" u="none" cap="none" strike="noStrike">
              <a:solidFill>
                <a:schemeClr val="dk1"/>
              </a:solidFill>
              <a:latin typeface="Bricolage Grotesque"/>
              <a:ea typeface="Bricolage Grotesque"/>
              <a:cs typeface="Bricolage Grotesque"/>
              <a:sym typeface="Bricolage Grotesque"/>
            </a:endParaRPr>
          </a:p>
        </p:txBody>
      </p:sp>
      <p:sp>
        <p:nvSpPr>
          <p:cNvPr id="1088" name="Google Shape;1088;p61"/>
          <p:cNvSpPr txBox="1"/>
          <p:nvPr/>
        </p:nvSpPr>
        <p:spPr>
          <a:xfrm>
            <a:off x="6291418" y="3604153"/>
            <a:ext cx="10149494" cy="1171944"/>
          </a:xfrm>
          <a:prstGeom prst="rect">
            <a:avLst/>
          </a:prstGeom>
          <a:noFill/>
          <a:ln>
            <a:noFill/>
          </a:ln>
        </p:spPr>
        <p:txBody>
          <a:bodyPr anchorCtr="0" anchor="t" bIns="45700" lIns="91425" spcFirstLastPara="1" rIns="91425" wrap="square" tIns="45700">
            <a:noAutofit/>
          </a:bodyPr>
          <a:lstStyle/>
          <a:p>
            <a:pPr indent="0" lvl="0" marL="25400" marR="0" rtl="0" algn="l">
              <a:lnSpc>
                <a:spcPct val="17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Almodul: egy modulra vonatkozó konkrét fókusz</a:t>
            </a:r>
            <a:endParaRPr b="0" i="0" sz="1400" u="none" cap="none" strike="noStrike">
              <a:solidFill>
                <a:srgbClr val="000000"/>
              </a:solidFill>
              <a:latin typeface="Arial"/>
              <a:ea typeface="Arial"/>
              <a:cs typeface="Arial"/>
              <a:sym typeface="Arial"/>
            </a:endParaRPr>
          </a:p>
          <a:p>
            <a:pPr indent="0" lvl="0" marL="25400" marR="0" rtl="0" algn="l">
              <a:lnSpc>
                <a:spcPct val="170000"/>
              </a:lnSpc>
              <a:spcBef>
                <a:spcPts val="640"/>
              </a:spcBef>
              <a:spcAft>
                <a:spcPts val="0"/>
              </a:spcAft>
              <a:buClr>
                <a:srgbClr val="888888"/>
              </a:buClr>
              <a:buSzPts val="3200"/>
              <a:buFont typeface="Arial"/>
              <a:buNone/>
            </a:pPr>
            <a:r>
              <a:t/>
            </a:r>
            <a:endParaRPr b="0" i="0" sz="3200" u="none" cap="none" strike="noStrike">
              <a:solidFill>
                <a:schemeClr val="dk1"/>
              </a:solidFill>
              <a:latin typeface="Bricolage Grotesque"/>
              <a:ea typeface="Bricolage Grotesque"/>
              <a:cs typeface="Bricolage Grotesque"/>
              <a:sym typeface="Bricolage Grotesque"/>
            </a:endParaRPr>
          </a:p>
        </p:txBody>
      </p:sp>
      <p:sp>
        <p:nvSpPr>
          <p:cNvPr id="1089" name="Google Shape;1089;p61"/>
          <p:cNvSpPr txBox="1"/>
          <p:nvPr/>
        </p:nvSpPr>
        <p:spPr>
          <a:xfrm>
            <a:off x="6273130" y="5889630"/>
            <a:ext cx="9491126" cy="1171944"/>
          </a:xfrm>
          <a:prstGeom prst="rect">
            <a:avLst/>
          </a:prstGeom>
          <a:noFill/>
          <a:ln>
            <a:noFill/>
          </a:ln>
        </p:spPr>
        <p:txBody>
          <a:bodyPr anchorCtr="0" anchor="t" bIns="45700" lIns="91425" spcFirstLastPara="1" rIns="91425" wrap="square" tIns="45700">
            <a:noAutofit/>
          </a:bodyPr>
          <a:lstStyle/>
          <a:p>
            <a:pPr indent="0" lvl="0" marL="25400" marR="0" rtl="0" algn="l">
              <a:lnSpc>
                <a:spcPct val="10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Fő modul, amely egy körülbelül 4 órás modulból és egy 1 vagy 2 órás almodulból áll.</a:t>
            </a:r>
            <a:endParaRPr b="0" i="0" sz="3200" u="none" cap="none" strike="noStrike">
              <a:solidFill>
                <a:schemeClr val="dk1"/>
              </a:solidFill>
              <a:latin typeface="Bricolage Grotesque"/>
              <a:ea typeface="Bricolage Grotesque"/>
              <a:cs typeface="Bricolage Grotesque"/>
              <a:sym typeface="Bricolage Grotesque"/>
            </a:endParaRPr>
          </a:p>
        </p:txBody>
      </p:sp>
      <p:sp>
        <p:nvSpPr>
          <p:cNvPr id="1090" name="Google Shape;1090;p61"/>
          <p:cNvSpPr txBox="1"/>
          <p:nvPr/>
        </p:nvSpPr>
        <p:spPr>
          <a:xfrm>
            <a:off x="6260386" y="8411183"/>
            <a:ext cx="11685686" cy="1171944"/>
          </a:xfrm>
          <a:prstGeom prst="rect">
            <a:avLst/>
          </a:prstGeom>
          <a:noFill/>
          <a:ln>
            <a:noFill/>
          </a:ln>
        </p:spPr>
        <p:txBody>
          <a:bodyPr anchorCtr="0" anchor="t" bIns="45700" lIns="91425" spcFirstLastPara="1" rIns="91425" wrap="square" tIns="45700">
            <a:noAutofit/>
          </a:bodyPr>
          <a:lstStyle/>
          <a:p>
            <a:pPr indent="0" lvl="0" marL="25400" marR="0" rtl="0" algn="l">
              <a:lnSpc>
                <a:spcPct val="17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Kiegészítő modul, körülbelül 2 óra.</a:t>
            </a:r>
            <a:endParaRPr b="0" i="0" sz="3200" u="none" cap="none" strike="noStrike">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5"/>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Digitális médiahasználat a fiatalok körében az EU-ban</a:t>
            </a:r>
            <a:endParaRPr b="1"/>
          </a:p>
        </p:txBody>
      </p:sp>
      <p:sp>
        <p:nvSpPr>
          <p:cNvPr id="178" name="Google Shape;178;p2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9" name="Google Shape;179;p25"/>
          <p:cNvGrpSpPr/>
          <p:nvPr/>
        </p:nvGrpSpPr>
        <p:grpSpPr>
          <a:xfrm>
            <a:off x="790770" y="-112458"/>
            <a:ext cx="1427175" cy="786776"/>
            <a:chOff x="0" y="-38100"/>
            <a:chExt cx="373234" cy="205757"/>
          </a:xfrm>
        </p:grpSpPr>
        <p:sp>
          <p:nvSpPr>
            <p:cNvPr id="180" name="Google Shape;180;p2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 name="Google Shape;181;p2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2" name="Google Shape;182;p25"/>
          <p:cNvGrpSpPr/>
          <p:nvPr/>
        </p:nvGrpSpPr>
        <p:grpSpPr>
          <a:xfrm>
            <a:off x="0" y="-112458"/>
            <a:ext cx="315272" cy="786776"/>
            <a:chOff x="0" y="-38100"/>
            <a:chExt cx="82450" cy="205757"/>
          </a:xfrm>
        </p:grpSpPr>
        <p:sp>
          <p:nvSpPr>
            <p:cNvPr id="183" name="Google Shape;183;p2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 name="Google Shape;184;p2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5" name="Google Shape;185;p25"/>
          <p:cNvGrpSpPr/>
          <p:nvPr/>
        </p:nvGrpSpPr>
        <p:grpSpPr>
          <a:xfrm>
            <a:off x="0" y="1116904"/>
            <a:ext cx="503883" cy="1931922"/>
            <a:chOff x="0" y="-38100"/>
            <a:chExt cx="131775" cy="505235"/>
          </a:xfrm>
        </p:grpSpPr>
        <p:sp>
          <p:nvSpPr>
            <p:cNvPr id="186" name="Google Shape;186;p2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 name="Google Shape;187;p2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88" name="Google Shape;188;p25"/>
          <p:cNvSpPr txBox="1"/>
          <p:nvPr/>
        </p:nvSpPr>
        <p:spPr>
          <a:xfrm>
            <a:off x="9144000" y="9930784"/>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https://ec.europa.eu/eurostat/web/products-eurostat-news/w/edn-20250715-1</a:t>
            </a:r>
            <a:endParaRPr b="0" i="0" sz="1400" u="none" cap="none" strike="noStrike">
              <a:solidFill>
                <a:srgbClr val="000000"/>
              </a:solidFill>
              <a:latin typeface="Arial"/>
              <a:ea typeface="Arial"/>
              <a:cs typeface="Arial"/>
              <a:sym typeface="Arial"/>
            </a:endParaRPr>
          </a:p>
        </p:txBody>
      </p:sp>
      <p:pic>
        <p:nvPicPr>
          <p:cNvPr descr="Immagine che contiene persona, Viso umano, vestiti, sorriso&#10;&#10;Il contenuto generato dall'IA potrebbe non essere corretto." id="189" name="Google Shape;189;p25"/>
          <p:cNvPicPr preferRelativeResize="0"/>
          <p:nvPr/>
        </p:nvPicPr>
        <p:blipFill rotWithShape="1">
          <a:blip r:embed="rId4">
            <a:alphaModFix/>
          </a:blip>
          <a:srcRect b="0" l="0" r="0" t="0"/>
          <a:stretch/>
        </p:blipFill>
        <p:spPr>
          <a:xfrm>
            <a:off x="3341930" y="2877372"/>
            <a:ext cx="11604492" cy="6533328"/>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4" name="Shape 1094"/>
        <p:cNvGrpSpPr/>
        <p:nvPr/>
      </p:nvGrpSpPr>
      <p:grpSpPr>
        <a:xfrm>
          <a:off x="0" y="0"/>
          <a:ext cx="0" cy="0"/>
          <a:chOff x="0" y="0"/>
          <a:chExt cx="0" cy="0"/>
        </a:xfrm>
      </p:grpSpPr>
      <p:sp>
        <p:nvSpPr>
          <p:cNvPr id="1095" name="Google Shape;1095;p62"/>
          <p:cNvSpPr txBox="1"/>
          <p:nvPr>
            <p:ph idx="1" type="subTitle"/>
          </p:nvPr>
        </p:nvSpPr>
        <p:spPr>
          <a:xfrm>
            <a:off x="958481" y="1588781"/>
            <a:ext cx="4386700"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Modulok fajtái</a:t>
            </a:r>
            <a:endParaRPr>
              <a:solidFill>
                <a:schemeClr val="dk1"/>
              </a:solidFill>
              <a:latin typeface="Bricolage Grotesque"/>
              <a:ea typeface="Bricolage Grotesque"/>
              <a:cs typeface="Bricolage Grotesque"/>
              <a:sym typeface="Bricolage Grotesque"/>
            </a:endParaRPr>
          </a:p>
        </p:txBody>
      </p:sp>
      <p:sp>
        <p:nvSpPr>
          <p:cNvPr id="1096" name="Google Shape;1096;p6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97" name="Google Shape;1097;p62"/>
          <p:cNvGrpSpPr/>
          <p:nvPr/>
        </p:nvGrpSpPr>
        <p:grpSpPr>
          <a:xfrm>
            <a:off x="790770" y="-112458"/>
            <a:ext cx="1427175" cy="786776"/>
            <a:chOff x="0" y="-38100"/>
            <a:chExt cx="373234" cy="205757"/>
          </a:xfrm>
        </p:grpSpPr>
        <p:sp>
          <p:nvSpPr>
            <p:cNvPr id="1098" name="Google Shape;1098;p6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9" name="Google Shape;1099;p6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00" name="Google Shape;1100;p62"/>
          <p:cNvGrpSpPr/>
          <p:nvPr/>
        </p:nvGrpSpPr>
        <p:grpSpPr>
          <a:xfrm>
            <a:off x="0" y="-112458"/>
            <a:ext cx="315272" cy="786776"/>
            <a:chOff x="0" y="-38100"/>
            <a:chExt cx="82450" cy="205757"/>
          </a:xfrm>
        </p:grpSpPr>
        <p:sp>
          <p:nvSpPr>
            <p:cNvPr id="1101" name="Google Shape;1101;p6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2" name="Google Shape;1102;p6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03" name="Google Shape;1103;p62"/>
          <p:cNvGrpSpPr/>
          <p:nvPr/>
        </p:nvGrpSpPr>
        <p:grpSpPr>
          <a:xfrm>
            <a:off x="0" y="1116904"/>
            <a:ext cx="503883" cy="1931922"/>
            <a:chOff x="0" y="-38100"/>
            <a:chExt cx="131775" cy="505235"/>
          </a:xfrm>
        </p:grpSpPr>
        <p:sp>
          <p:nvSpPr>
            <p:cNvPr id="1104" name="Google Shape;1104;p6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5" name="Google Shape;1105;p6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106" name="Google Shape;1106;p6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Kombinálható modulok</a:t>
            </a:r>
            <a:endParaRPr/>
          </a:p>
        </p:txBody>
      </p:sp>
      <p:sp>
        <p:nvSpPr>
          <p:cNvPr id="1107" name="Google Shape;1107;p62"/>
          <p:cNvSpPr/>
          <p:nvPr/>
        </p:nvSpPr>
        <p:spPr>
          <a:xfrm>
            <a:off x="4240155" y="4924761"/>
            <a:ext cx="4320000" cy="2700000"/>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08" name="Google Shape;1108;p62"/>
          <p:cNvSpPr/>
          <p:nvPr/>
        </p:nvSpPr>
        <p:spPr>
          <a:xfrm>
            <a:off x="4408122" y="5114651"/>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09" name="Google Shape;1109;p62"/>
          <p:cNvSpPr txBox="1"/>
          <p:nvPr/>
        </p:nvSpPr>
        <p:spPr>
          <a:xfrm>
            <a:off x="4545112" y="5132660"/>
            <a:ext cx="2042686"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INFORMATION AND MEDIA LITERACY</a:t>
            </a:r>
            <a:endParaRPr b="0" i="0" sz="1400" u="none" cap="none" strike="noStrike">
              <a:solidFill>
                <a:srgbClr val="000000"/>
              </a:solidFill>
              <a:latin typeface="Arial"/>
              <a:ea typeface="Arial"/>
              <a:cs typeface="Arial"/>
              <a:sym typeface="Arial"/>
            </a:endParaRPr>
          </a:p>
        </p:txBody>
      </p:sp>
      <p:grpSp>
        <p:nvGrpSpPr>
          <p:cNvPr id="1110" name="Google Shape;1110;p62"/>
          <p:cNvGrpSpPr/>
          <p:nvPr/>
        </p:nvGrpSpPr>
        <p:grpSpPr>
          <a:xfrm>
            <a:off x="6329041" y="5787216"/>
            <a:ext cx="2160000" cy="1080000"/>
            <a:chOff x="9649415" y="2955847"/>
            <a:chExt cx="2160000" cy="1080000"/>
          </a:xfrm>
        </p:grpSpPr>
        <p:sp>
          <p:nvSpPr>
            <p:cNvPr id="1111" name="Google Shape;1111;p62"/>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12" name="Google Shape;1112;p62"/>
            <p:cNvSpPr txBox="1"/>
            <p:nvPr/>
          </p:nvSpPr>
          <p:spPr>
            <a:xfrm>
              <a:off x="9740855" y="2969871"/>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1113" name="Google Shape;1113;p62"/>
          <p:cNvGrpSpPr/>
          <p:nvPr/>
        </p:nvGrpSpPr>
        <p:grpSpPr>
          <a:xfrm>
            <a:off x="7028848" y="6787402"/>
            <a:ext cx="720000" cy="540000"/>
            <a:chOff x="6573488" y="5029771"/>
            <a:chExt cx="2160000" cy="1080000"/>
          </a:xfrm>
        </p:grpSpPr>
        <p:sp>
          <p:nvSpPr>
            <p:cNvPr id="1114" name="Google Shape;1114;p6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15" name="Google Shape;1115;p62"/>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grpSp>
        <p:nvGrpSpPr>
          <p:cNvPr id="1116" name="Google Shape;1116;p62"/>
          <p:cNvGrpSpPr/>
          <p:nvPr/>
        </p:nvGrpSpPr>
        <p:grpSpPr>
          <a:xfrm>
            <a:off x="5059987" y="6136117"/>
            <a:ext cx="720000" cy="540000"/>
            <a:chOff x="6573488" y="5029771"/>
            <a:chExt cx="2160000" cy="1080000"/>
          </a:xfrm>
        </p:grpSpPr>
        <p:sp>
          <p:nvSpPr>
            <p:cNvPr id="1117" name="Google Shape;1117;p6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18" name="Google Shape;1118;p62"/>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4h</a:t>
              </a:r>
              <a:endParaRPr b="0" i="0" sz="1400" u="none" cap="none" strike="noStrike">
                <a:solidFill>
                  <a:srgbClr val="000000"/>
                </a:solidFill>
                <a:latin typeface="Arial"/>
                <a:ea typeface="Arial"/>
                <a:cs typeface="Arial"/>
                <a:sym typeface="Arial"/>
              </a:endParaRPr>
            </a:p>
          </p:txBody>
        </p:sp>
      </p:grpSp>
      <p:sp>
        <p:nvSpPr>
          <p:cNvPr id="1119" name="Google Shape;1119;p62"/>
          <p:cNvSpPr/>
          <p:nvPr/>
        </p:nvSpPr>
        <p:spPr>
          <a:xfrm>
            <a:off x="8992139" y="4924761"/>
            <a:ext cx="4320000" cy="2700000"/>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20" name="Google Shape;1120;p62"/>
          <p:cNvSpPr/>
          <p:nvPr/>
        </p:nvSpPr>
        <p:spPr>
          <a:xfrm>
            <a:off x="9160106" y="5114651"/>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21" name="Google Shape;1121;p62"/>
          <p:cNvSpPr txBox="1"/>
          <p:nvPr/>
        </p:nvSpPr>
        <p:spPr>
          <a:xfrm>
            <a:off x="9007099" y="5111326"/>
            <a:ext cx="2467627" cy="111825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HANDLING AI &amp;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CYBERSECURITY </a:t>
            </a:r>
            <a:br>
              <a:rPr b="1" i="0" lang="en-US" sz="2000" u="none" cap="none" strike="noStrike">
                <a:solidFill>
                  <a:schemeClr val="lt1"/>
                </a:solidFill>
                <a:latin typeface="Arial"/>
                <a:ea typeface="Arial"/>
                <a:cs typeface="Arial"/>
                <a:sym typeface="Arial"/>
              </a:rPr>
            </a:br>
            <a:r>
              <a:rPr b="1" i="0" lang="en-US" sz="2000" u="none" cap="none" strike="noStrike">
                <a:solidFill>
                  <a:schemeClr val="lt1"/>
                </a:solidFill>
                <a:latin typeface="Arial"/>
                <a:ea typeface="Arial"/>
                <a:cs typeface="Arial"/>
                <a:sym typeface="Arial"/>
              </a:rPr>
              <a:t>IN UNCERTAIN TIMES</a:t>
            </a:r>
            <a:endParaRPr b="0" i="0" sz="1400" u="none" cap="none" strike="noStrike">
              <a:solidFill>
                <a:srgbClr val="000000"/>
              </a:solidFill>
              <a:latin typeface="Arial"/>
              <a:ea typeface="Arial"/>
              <a:cs typeface="Arial"/>
              <a:sym typeface="Arial"/>
            </a:endParaRPr>
          </a:p>
        </p:txBody>
      </p:sp>
      <p:grpSp>
        <p:nvGrpSpPr>
          <p:cNvPr id="1122" name="Google Shape;1122;p62"/>
          <p:cNvGrpSpPr/>
          <p:nvPr/>
        </p:nvGrpSpPr>
        <p:grpSpPr>
          <a:xfrm>
            <a:off x="11081025" y="5762495"/>
            <a:ext cx="2160000" cy="1104721"/>
            <a:chOff x="9649415" y="2931126"/>
            <a:chExt cx="2160000" cy="1104721"/>
          </a:xfrm>
        </p:grpSpPr>
        <p:sp>
          <p:nvSpPr>
            <p:cNvPr id="1123" name="Google Shape;1123;p62"/>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24" name="Google Shape;1124;p62"/>
            <p:cNvSpPr txBox="1"/>
            <p:nvPr/>
          </p:nvSpPr>
          <p:spPr>
            <a:xfrm>
              <a:off x="9740855" y="2931126"/>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1125" name="Google Shape;1125;p62"/>
          <p:cNvGrpSpPr/>
          <p:nvPr/>
        </p:nvGrpSpPr>
        <p:grpSpPr>
          <a:xfrm>
            <a:off x="11765334" y="6740231"/>
            <a:ext cx="720000" cy="540000"/>
            <a:chOff x="6573488" y="5029771"/>
            <a:chExt cx="2160000" cy="1080000"/>
          </a:xfrm>
        </p:grpSpPr>
        <p:sp>
          <p:nvSpPr>
            <p:cNvPr id="1126" name="Google Shape;1126;p6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27" name="Google Shape;1127;p62"/>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grpSp>
        <p:nvGrpSpPr>
          <p:cNvPr id="1128" name="Google Shape;1128;p62"/>
          <p:cNvGrpSpPr/>
          <p:nvPr/>
        </p:nvGrpSpPr>
        <p:grpSpPr>
          <a:xfrm>
            <a:off x="9897210" y="6156332"/>
            <a:ext cx="720000" cy="540000"/>
            <a:chOff x="6573488" y="5029771"/>
            <a:chExt cx="2160000" cy="1080000"/>
          </a:xfrm>
        </p:grpSpPr>
        <p:sp>
          <p:nvSpPr>
            <p:cNvPr id="1129" name="Google Shape;1129;p6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30" name="Google Shape;1130;p62"/>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4h</a:t>
              </a:r>
              <a:endParaRPr b="0" i="0" sz="1400" u="none" cap="none" strike="noStrike">
                <a:solidFill>
                  <a:srgbClr val="000000"/>
                </a:solidFill>
                <a:latin typeface="Arial"/>
                <a:ea typeface="Arial"/>
                <a:cs typeface="Arial"/>
                <a:sym typeface="Arial"/>
              </a:endParaRPr>
            </a:p>
          </p:txBody>
        </p:sp>
      </p:grpSp>
      <p:sp>
        <p:nvSpPr>
          <p:cNvPr id="1131" name="Google Shape;1131;p62"/>
          <p:cNvSpPr/>
          <p:nvPr/>
        </p:nvSpPr>
        <p:spPr>
          <a:xfrm>
            <a:off x="13763131" y="4959267"/>
            <a:ext cx="4320000" cy="2700000"/>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32" name="Google Shape;1132;p62"/>
          <p:cNvSpPr/>
          <p:nvPr/>
        </p:nvSpPr>
        <p:spPr>
          <a:xfrm>
            <a:off x="14868358" y="5034857"/>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33" name="Google Shape;1133;p62"/>
          <p:cNvSpPr txBox="1"/>
          <p:nvPr/>
        </p:nvSpPr>
        <p:spPr>
          <a:xfrm>
            <a:off x="15005348" y="4961426"/>
            <a:ext cx="204268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RESILIENCE BUILDING</a:t>
            </a:r>
            <a:endParaRPr b="0" i="0" sz="1400" u="none" cap="none" strike="noStrike">
              <a:solidFill>
                <a:srgbClr val="000000"/>
              </a:solidFill>
              <a:latin typeface="Arial"/>
              <a:ea typeface="Arial"/>
              <a:cs typeface="Arial"/>
              <a:sym typeface="Arial"/>
            </a:endParaRPr>
          </a:p>
        </p:txBody>
      </p:sp>
      <p:grpSp>
        <p:nvGrpSpPr>
          <p:cNvPr id="1134" name="Google Shape;1134;p62"/>
          <p:cNvGrpSpPr/>
          <p:nvPr/>
        </p:nvGrpSpPr>
        <p:grpSpPr>
          <a:xfrm>
            <a:off x="15911701" y="6107937"/>
            <a:ext cx="2160000" cy="1080000"/>
            <a:chOff x="9649415" y="2955847"/>
            <a:chExt cx="2160000" cy="1080000"/>
          </a:xfrm>
        </p:grpSpPr>
        <p:sp>
          <p:nvSpPr>
            <p:cNvPr id="1135" name="Google Shape;1135;p62"/>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36" name="Google Shape;1136;p62"/>
            <p:cNvSpPr txBox="1"/>
            <p:nvPr/>
          </p:nvSpPr>
          <p:spPr>
            <a:xfrm>
              <a:off x="9740855" y="2969871"/>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1137" name="Google Shape;1137;p62"/>
          <p:cNvGrpSpPr/>
          <p:nvPr/>
        </p:nvGrpSpPr>
        <p:grpSpPr>
          <a:xfrm>
            <a:off x="16631701" y="7039173"/>
            <a:ext cx="720000" cy="540000"/>
            <a:chOff x="6573488" y="5029771"/>
            <a:chExt cx="2160000" cy="1080000"/>
          </a:xfrm>
        </p:grpSpPr>
        <p:sp>
          <p:nvSpPr>
            <p:cNvPr id="1138" name="Google Shape;1138;p6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39" name="Google Shape;1139;p62"/>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grpSp>
        <p:nvGrpSpPr>
          <p:cNvPr id="1140" name="Google Shape;1140;p62"/>
          <p:cNvGrpSpPr/>
          <p:nvPr/>
        </p:nvGrpSpPr>
        <p:grpSpPr>
          <a:xfrm>
            <a:off x="13625039" y="6079393"/>
            <a:ext cx="2473900" cy="1080000"/>
            <a:chOff x="9492465" y="2955847"/>
            <a:chExt cx="2473900" cy="1080000"/>
          </a:xfrm>
        </p:grpSpPr>
        <p:sp>
          <p:nvSpPr>
            <p:cNvPr id="1141" name="Google Shape;1141;p62"/>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42" name="Google Shape;1142;p62"/>
            <p:cNvSpPr txBox="1"/>
            <p:nvPr/>
          </p:nvSpPr>
          <p:spPr>
            <a:xfrm>
              <a:off x="9492465" y="2981989"/>
              <a:ext cx="2473900"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ORGANIZATIO-NAL RESILIENCE BUILDING</a:t>
              </a:r>
              <a:endParaRPr b="0" i="0" sz="1400" u="none" cap="none" strike="noStrike">
                <a:solidFill>
                  <a:srgbClr val="000000"/>
                </a:solidFill>
                <a:latin typeface="Arial"/>
                <a:ea typeface="Arial"/>
                <a:cs typeface="Arial"/>
                <a:sym typeface="Arial"/>
              </a:endParaRPr>
            </a:p>
          </p:txBody>
        </p:sp>
      </p:grpSp>
      <p:grpSp>
        <p:nvGrpSpPr>
          <p:cNvPr id="1143" name="Google Shape;1143;p62"/>
          <p:cNvGrpSpPr/>
          <p:nvPr/>
        </p:nvGrpSpPr>
        <p:grpSpPr>
          <a:xfrm>
            <a:off x="15583457" y="5595781"/>
            <a:ext cx="720000" cy="540000"/>
            <a:chOff x="6573488" y="5029771"/>
            <a:chExt cx="2160000" cy="1080000"/>
          </a:xfrm>
        </p:grpSpPr>
        <p:sp>
          <p:nvSpPr>
            <p:cNvPr id="1144" name="Google Shape;1144;p6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45" name="Google Shape;1145;p62"/>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3h</a:t>
              </a:r>
              <a:endParaRPr b="0" i="0" sz="1400" u="none" cap="none" strike="noStrike">
                <a:solidFill>
                  <a:srgbClr val="000000"/>
                </a:solidFill>
                <a:latin typeface="Arial"/>
                <a:ea typeface="Arial"/>
                <a:cs typeface="Arial"/>
                <a:sym typeface="Arial"/>
              </a:endParaRPr>
            </a:p>
          </p:txBody>
        </p:sp>
      </p:grpSp>
      <p:grpSp>
        <p:nvGrpSpPr>
          <p:cNvPr id="1146" name="Google Shape;1146;p62"/>
          <p:cNvGrpSpPr/>
          <p:nvPr/>
        </p:nvGrpSpPr>
        <p:grpSpPr>
          <a:xfrm>
            <a:off x="14586379" y="7063641"/>
            <a:ext cx="720000" cy="540000"/>
            <a:chOff x="6573488" y="5029771"/>
            <a:chExt cx="2160000" cy="1080000"/>
          </a:xfrm>
        </p:grpSpPr>
        <p:sp>
          <p:nvSpPr>
            <p:cNvPr id="1147" name="Google Shape;1147;p6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48" name="Google Shape;1148;p62"/>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
        <p:nvSpPr>
          <p:cNvPr id="1149" name="Google Shape;1149;p62"/>
          <p:cNvSpPr/>
          <p:nvPr/>
        </p:nvSpPr>
        <p:spPr>
          <a:xfrm>
            <a:off x="6519921" y="8250141"/>
            <a:ext cx="4320000" cy="1942455"/>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50" name="Google Shape;1150;p62"/>
          <p:cNvSpPr/>
          <p:nvPr/>
        </p:nvSpPr>
        <p:spPr>
          <a:xfrm>
            <a:off x="7567783" y="8440031"/>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51" name="Google Shape;1151;p62"/>
          <p:cNvSpPr txBox="1"/>
          <p:nvPr/>
        </p:nvSpPr>
        <p:spPr>
          <a:xfrm>
            <a:off x="7704773" y="8458040"/>
            <a:ext cx="204268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CRITICAL THINKING</a:t>
            </a:r>
            <a:endParaRPr b="0" i="0" sz="1400" u="none" cap="none" strike="noStrike">
              <a:solidFill>
                <a:srgbClr val="000000"/>
              </a:solidFill>
              <a:latin typeface="Arial"/>
              <a:ea typeface="Arial"/>
              <a:cs typeface="Arial"/>
              <a:sym typeface="Arial"/>
            </a:endParaRPr>
          </a:p>
        </p:txBody>
      </p:sp>
      <p:grpSp>
        <p:nvGrpSpPr>
          <p:cNvPr id="1152" name="Google Shape;1152;p62"/>
          <p:cNvGrpSpPr/>
          <p:nvPr/>
        </p:nvGrpSpPr>
        <p:grpSpPr>
          <a:xfrm>
            <a:off x="8305913" y="9357979"/>
            <a:ext cx="720000" cy="540000"/>
            <a:chOff x="6573488" y="5029771"/>
            <a:chExt cx="2160000" cy="1080000"/>
          </a:xfrm>
        </p:grpSpPr>
        <p:sp>
          <p:nvSpPr>
            <p:cNvPr id="1153" name="Google Shape;1153;p6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54" name="Google Shape;1154;p62"/>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
        <p:nvSpPr>
          <p:cNvPr id="1155" name="Google Shape;1155;p62"/>
          <p:cNvSpPr/>
          <p:nvPr/>
        </p:nvSpPr>
        <p:spPr>
          <a:xfrm>
            <a:off x="11513775" y="8250797"/>
            <a:ext cx="4320000" cy="1942455"/>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56" name="Google Shape;1156;p62"/>
          <p:cNvSpPr/>
          <p:nvPr/>
        </p:nvSpPr>
        <p:spPr>
          <a:xfrm>
            <a:off x="12561637" y="8440687"/>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57" name="Google Shape;1157;p62"/>
          <p:cNvSpPr txBox="1"/>
          <p:nvPr/>
        </p:nvSpPr>
        <p:spPr>
          <a:xfrm>
            <a:off x="12698627" y="8458696"/>
            <a:ext cx="204268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PROBLEM-SOLVING</a:t>
            </a:r>
            <a:endParaRPr b="0" i="0" sz="1400" u="none" cap="none" strike="noStrike">
              <a:solidFill>
                <a:srgbClr val="000000"/>
              </a:solidFill>
              <a:latin typeface="Arial"/>
              <a:ea typeface="Arial"/>
              <a:cs typeface="Arial"/>
              <a:sym typeface="Arial"/>
            </a:endParaRPr>
          </a:p>
        </p:txBody>
      </p:sp>
      <p:grpSp>
        <p:nvGrpSpPr>
          <p:cNvPr id="1158" name="Google Shape;1158;p62"/>
          <p:cNvGrpSpPr/>
          <p:nvPr/>
        </p:nvGrpSpPr>
        <p:grpSpPr>
          <a:xfrm>
            <a:off x="13299767" y="9358635"/>
            <a:ext cx="720000" cy="540000"/>
            <a:chOff x="6573488" y="5029771"/>
            <a:chExt cx="2160000" cy="1080000"/>
          </a:xfrm>
        </p:grpSpPr>
        <p:sp>
          <p:nvSpPr>
            <p:cNvPr id="1159" name="Google Shape;1159;p6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60" name="Google Shape;1160;p62"/>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
        <p:nvSpPr>
          <p:cNvPr id="1161" name="Google Shape;1161;p62"/>
          <p:cNvSpPr/>
          <p:nvPr/>
        </p:nvSpPr>
        <p:spPr>
          <a:xfrm>
            <a:off x="9025913" y="2352693"/>
            <a:ext cx="4320000" cy="1942455"/>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62" name="Google Shape;1162;p62"/>
          <p:cNvSpPr/>
          <p:nvPr/>
        </p:nvSpPr>
        <p:spPr>
          <a:xfrm>
            <a:off x="10073775" y="2542583"/>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63" name="Google Shape;1163;p62"/>
          <p:cNvSpPr txBox="1"/>
          <p:nvPr/>
        </p:nvSpPr>
        <p:spPr>
          <a:xfrm>
            <a:off x="10210765" y="2560592"/>
            <a:ext cx="2042686"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INDUSTRY &amp; COMMUNITY RELATIONS </a:t>
            </a:r>
            <a:endParaRPr b="0" i="0" sz="1400" u="none" cap="none" strike="noStrike">
              <a:solidFill>
                <a:srgbClr val="000000"/>
              </a:solidFill>
              <a:latin typeface="Arial"/>
              <a:ea typeface="Arial"/>
              <a:cs typeface="Arial"/>
              <a:sym typeface="Arial"/>
            </a:endParaRPr>
          </a:p>
        </p:txBody>
      </p:sp>
      <p:grpSp>
        <p:nvGrpSpPr>
          <p:cNvPr id="1164" name="Google Shape;1164;p62"/>
          <p:cNvGrpSpPr/>
          <p:nvPr/>
        </p:nvGrpSpPr>
        <p:grpSpPr>
          <a:xfrm>
            <a:off x="10811905" y="3529543"/>
            <a:ext cx="720000" cy="540000"/>
            <a:chOff x="6573488" y="5029771"/>
            <a:chExt cx="2160000" cy="1080000"/>
          </a:xfrm>
        </p:grpSpPr>
        <p:sp>
          <p:nvSpPr>
            <p:cNvPr id="1165" name="Google Shape;1165;p62"/>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66" name="Google Shape;1166;p62"/>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
        <p:nvSpPr>
          <p:cNvPr id="1167" name="Google Shape;1167;p62"/>
          <p:cNvSpPr txBox="1"/>
          <p:nvPr/>
        </p:nvSpPr>
        <p:spPr>
          <a:xfrm>
            <a:off x="908709" y="5579615"/>
            <a:ext cx="3325850" cy="1171944"/>
          </a:xfrm>
          <a:prstGeom prst="rect">
            <a:avLst/>
          </a:prstGeom>
          <a:noFill/>
          <a:ln>
            <a:noFill/>
          </a:ln>
        </p:spPr>
        <p:txBody>
          <a:bodyPr anchorCtr="0" anchor="t" bIns="45700" lIns="91425" spcFirstLastPara="1" rIns="91425" wrap="square" tIns="45700">
            <a:noAutofit/>
          </a:bodyPr>
          <a:lstStyle/>
          <a:p>
            <a:pPr indent="0" lvl="0" marL="25400" marR="0" rtl="0" algn="l">
              <a:lnSpc>
                <a:spcPct val="10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Kulcsfontosságú ismeretek és szakértelem</a:t>
            </a:r>
            <a:endParaRPr b="0" i="0" sz="3200" u="none" cap="none" strike="noStrike">
              <a:solidFill>
                <a:schemeClr val="dk1"/>
              </a:solidFill>
              <a:latin typeface="Bricolage Grotesque"/>
              <a:ea typeface="Bricolage Grotesque"/>
              <a:cs typeface="Bricolage Grotesque"/>
              <a:sym typeface="Bricolage Grotesque"/>
            </a:endParaRPr>
          </a:p>
        </p:txBody>
      </p:sp>
      <p:sp>
        <p:nvSpPr>
          <p:cNvPr id="1168" name="Google Shape;1168;p62"/>
          <p:cNvSpPr txBox="1"/>
          <p:nvPr/>
        </p:nvSpPr>
        <p:spPr>
          <a:xfrm>
            <a:off x="908709" y="8691936"/>
            <a:ext cx="3325850" cy="1171944"/>
          </a:xfrm>
          <a:prstGeom prst="rect">
            <a:avLst/>
          </a:prstGeom>
          <a:noFill/>
          <a:ln>
            <a:noFill/>
          </a:ln>
        </p:spPr>
        <p:txBody>
          <a:bodyPr anchorCtr="0" anchor="t" bIns="45700" lIns="91425" spcFirstLastPara="1" rIns="91425" wrap="square" tIns="45700">
            <a:noAutofit/>
          </a:bodyPr>
          <a:lstStyle/>
          <a:p>
            <a:pPr indent="0" lvl="0" marL="25400" marR="0" rtl="0" algn="l">
              <a:lnSpc>
                <a:spcPct val="10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Alapkompetenciák</a:t>
            </a:r>
            <a:endParaRPr b="0" i="0" sz="3200" u="none" cap="none" strike="noStrike">
              <a:solidFill>
                <a:schemeClr val="dk1"/>
              </a:solidFill>
              <a:latin typeface="Bricolage Grotesque"/>
              <a:ea typeface="Bricolage Grotesque"/>
              <a:cs typeface="Bricolage Grotesque"/>
              <a:sym typeface="Bricolage Grotesque"/>
            </a:endParaRPr>
          </a:p>
        </p:txBody>
      </p:sp>
      <p:sp>
        <p:nvSpPr>
          <p:cNvPr id="1169" name="Google Shape;1169;p62"/>
          <p:cNvSpPr txBox="1"/>
          <p:nvPr/>
        </p:nvSpPr>
        <p:spPr>
          <a:xfrm>
            <a:off x="958463" y="2789529"/>
            <a:ext cx="3325800" cy="1171800"/>
          </a:xfrm>
          <a:prstGeom prst="rect">
            <a:avLst/>
          </a:prstGeom>
          <a:noFill/>
          <a:ln>
            <a:noFill/>
          </a:ln>
        </p:spPr>
        <p:txBody>
          <a:bodyPr anchorCtr="0" anchor="t" bIns="45700" lIns="91425" spcFirstLastPara="1" rIns="91425" wrap="square" tIns="45700">
            <a:noAutofit/>
          </a:bodyPr>
          <a:lstStyle/>
          <a:p>
            <a:pPr indent="0" lvl="0" marL="25400" marR="0" rtl="0" algn="l">
              <a:lnSpc>
                <a:spcPct val="10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Alkalmazható tudás</a:t>
            </a:r>
            <a:endParaRPr b="0" i="0" sz="3200" u="none" cap="none" strike="noStrike">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3" name="Shape 1173"/>
        <p:cNvGrpSpPr/>
        <p:nvPr/>
      </p:nvGrpSpPr>
      <p:grpSpPr>
        <a:xfrm>
          <a:off x="0" y="0"/>
          <a:ext cx="0" cy="0"/>
          <a:chOff x="0" y="0"/>
          <a:chExt cx="0" cy="0"/>
        </a:xfrm>
      </p:grpSpPr>
      <p:sp>
        <p:nvSpPr>
          <p:cNvPr id="1174" name="Google Shape;1174;p63"/>
          <p:cNvSpPr txBox="1"/>
          <p:nvPr>
            <p:ph idx="1" type="subTitle"/>
          </p:nvPr>
        </p:nvSpPr>
        <p:spPr>
          <a:xfrm>
            <a:off x="1013344" y="2592999"/>
            <a:ext cx="6704191"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 modulok tagolása nincs rögzítve.</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 trénerek egy körülbelül 20 órás, speciális kurzust állítanak össze, amely a különböző modulokat tanítási/tanulási céljaik, valamint a résztvevők igényei és vágyai szerint kombinálja.</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1175" name="Google Shape;1175;p6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76" name="Google Shape;1176;p63"/>
          <p:cNvGrpSpPr/>
          <p:nvPr/>
        </p:nvGrpSpPr>
        <p:grpSpPr>
          <a:xfrm>
            <a:off x="790770" y="-112458"/>
            <a:ext cx="1427175" cy="786776"/>
            <a:chOff x="0" y="-38100"/>
            <a:chExt cx="373234" cy="205757"/>
          </a:xfrm>
        </p:grpSpPr>
        <p:sp>
          <p:nvSpPr>
            <p:cNvPr id="1177" name="Google Shape;1177;p6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8" name="Google Shape;1178;p6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79" name="Google Shape;1179;p63"/>
          <p:cNvGrpSpPr/>
          <p:nvPr/>
        </p:nvGrpSpPr>
        <p:grpSpPr>
          <a:xfrm>
            <a:off x="0" y="-112458"/>
            <a:ext cx="315272" cy="786776"/>
            <a:chOff x="0" y="-38100"/>
            <a:chExt cx="82450" cy="205757"/>
          </a:xfrm>
        </p:grpSpPr>
        <p:sp>
          <p:nvSpPr>
            <p:cNvPr id="1180" name="Google Shape;1180;p6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1" name="Google Shape;1181;p6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82" name="Google Shape;1182;p63"/>
          <p:cNvGrpSpPr/>
          <p:nvPr/>
        </p:nvGrpSpPr>
        <p:grpSpPr>
          <a:xfrm>
            <a:off x="0" y="1116904"/>
            <a:ext cx="503883" cy="1931922"/>
            <a:chOff x="0" y="-38100"/>
            <a:chExt cx="131775" cy="505235"/>
          </a:xfrm>
        </p:grpSpPr>
        <p:sp>
          <p:nvSpPr>
            <p:cNvPr id="1183" name="Google Shape;1183;p6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4" name="Google Shape;1184;p6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185" name="Google Shape;1185;p6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Kombinálható modulok</a:t>
            </a:r>
            <a:endParaRPr/>
          </a:p>
        </p:txBody>
      </p:sp>
      <p:pic>
        <p:nvPicPr>
          <p:cNvPr id="1186" name="Google Shape;1186;p63"/>
          <p:cNvPicPr preferRelativeResize="0"/>
          <p:nvPr/>
        </p:nvPicPr>
        <p:blipFill rotWithShape="1">
          <a:blip r:embed="rId4">
            <a:alphaModFix/>
          </a:blip>
          <a:srcRect b="0" l="0" r="0" t="0"/>
          <a:stretch/>
        </p:blipFill>
        <p:spPr>
          <a:xfrm>
            <a:off x="9144000" y="2148129"/>
            <a:ext cx="8688695" cy="778265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0" name="Shape 1190"/>
        <p:cNvGrpSpPr/>
        <p:nvPr/>
      </p:nvGrpSpPr>
      <p:grpSpPr>
        <a:xfrm>
          <a:off x="0" y="0"/>
          <a:ext cx="0" cy="0"/>
          <a:chOff x="0" y="0"/>
          <a:chExt cx="0" cy="0"/>
        </a:xfrm>
      </p:grpSpPr>
      <p:sp>
        <p:nvSpPr>
          <p:cNvPr id="1191" name="Google Shape;1191;p64"/>
          <p:cNvSpPr txBox="1"/>
          <p:nvPr>
            <p:ph idx="1" type="subTitle"/>
          </p:nvPr>
        </p:nvSpPr>
        <p:spPr>
          <a:xfrm>
            <a:off x="1013344" y="2592999"/>
            <a:ext cx="6704191"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 kurzus a következő felépítésű lesz:</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[az oktatóknak kell kitölteniük]</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1192" name="Google Shape;1192;p6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93" name="Google Shape;1193;p64"/>
          <p:cNvGrpSpPr/>
          <p:nvPr/>
        </p:nvGrpSpPr>
        <p:grpSpPr>
          <a:xfrm>
            <a:off x="790770" y="-112458"/>
            <a:ext cx="1427175" cy="786776"/>
            <a:chOff x="0" y="-38100"/>
            <a:chExt cx="373234" cy="205757"/>
          </a:xfrm>
        </p:grpSpPr>
        <p:sp>
          <p:nvSpPr>
            <p:cNvPr id="1194" name="Google Shape;1194;p6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5" name="Google Shape;1195;p6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96" name="Google Shape;1196;p64"/>
          <p:cNvGrpSpPr/>
          <p:nvPr/>
        </p:nvGrpSpPr>
        <p:grpSpPr>
          <a:xfrm>
            <a:off x="0" y="-112458"/>
            <a:ext cx="315272" cy="786776"/>
            <a:chOff x="0" y="-38100"/>
            <a:chExt cx="82450" cy="205757"/>
          </a:xfrm>
        </p:grpSpPr>
        <p:sp>
          <p:nvSpPr>
            <p:cNvPr id="1197" name="Google Shape;1197;p6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8" name="Google Shape;1198;p6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99" name="Google Shape;1199;p64"/>
          <p:cNvGrpSpPr/>
          <p:nvPr/>
        </p:nvGrpSpPr>
        <p:grpSpPr>
          <a:xfrm>
            <a:off x="0" y="1116904"/>
            <a:ext cx="503883" cy="1931922"/>
            <a:chOff x="0" y="-38100"/>
            <a:chExt cx="131775" cy="505235"/>
          </a:xfrm>
        </p:grpSpPr>
        <p:sp>
          <p:nvSpPr>
            <p:cNvPr id="1200" name="Google Shape;1200;p6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1" name="Google Shape;1201;p6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202" name="Google Shape;1202;p6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Kombinálható modulok</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6" name="Shape 1206"/>
        <p:cNvGrpSpPr/>
        <p:nvPr/>
      </p:nvGrpSpPr>
      <p:grpSpPr>
        <a:xfrm>
          <a:off x="0" y="0"/>
          <a:ext cx="0" cy="0"/>
          <a:chOff x="0" y="0"/>
          <a:chExt cx="0" cy="0"/>
        </a:xfrm>
      </p:grpSpPr>
      <p:sp>
        <p:nvSpPr>
          <p:cNvPr id="1207" name="Google Shape;1207;p6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08" name="Google Shape;1208;p65"/>
          <p:cNvGrpSpPr/>
          <p:nvPr/>
        </p:nvGrpSpPr>
        <p:grpSpPr>
          <a:xfrm>
            <a:off x="790770" y="-112458"/>
            <a:ext cx="1427175" cy="786776"/>
            <a:chOff x="0" y="-38100"/>
            <a:chExt cx="373234" cy="205757"/>
          </a:xfrm>
        </p:grpSpPr>
        <p:sp>
          <p:nvSpPr>
            <p:cNvPr id="1209" name="Google Shape;1209;p6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0" name="Google Shape;1210;p6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11" name="Google Shape;1211;p65"/>
          <p:cNvGrpSpPr/>
          <p:nvPr/>
        </p:nvGrpSpPr>
        <p:grpSpPr>
          <a:xfrm>
            <a:off x="0" y="-112458"/>
            <a:ext cx="315272" cy="786776"/>
            <a:chOff x="0" y="-38100"/>
            <a:chExt cx="82450" cy="205757"/>
          </a:xfrm>
        </p:grpSpPr>
        <p:sp>
          <p:nvSpPr>
            <p:cNvPr id="1212" name="Google Shape;1212;p6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3" name="Google Shape;1213;p6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14" name="Google Shape;1214;p65"/>
          <p:cNvGrpSpPr/>
          <p:nvPr/>
        </p:nvGrpSpPr>
        <p:grpSpPr>
          <a:xfrm>
            <a:off x="0" y="1116904"/>
            <a:ext cx="503883" cy="1931922"/>
            <a:chOff x="0" y="-38100"/>
            <a:chExt cx="131775" cy="505235"/>
          </a:xfrm>
        </p:grpSpPr>
        <p:sp>
          <p:nvSpPr>
            <p:cNvPr id="1215" name="Google Shape;1215;p6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6" name="Google Shape;1216;p6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217" name="Google Shape;1217;p6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t>A csoportok együttes jelenléte vagy szétválasztása szinkron módon lebonyolított kurzusokon</a:t>
            </a:r>
            <a:endParaRPr/>
          </a:p>
        </p:txBody>
      </p:sp>
      <p:pic>
        <p:nvPicPr>
          <p:cNvPr id="1218" name="Google Shape;1218;p65"/>
          <p:cNvPicPr preferRelativeResize="0"/>
          <p:nvPr/>
        </p:nvPicPr>
        <p:blipFill rotWithShape="1">
          <a:blip r:embed="rId4">
            <a:alphaModFix/>
          </a:blip>
          <a:srcRect b="0" l="0" r="0" t="0"/>
          <a:stretch/>
        </p:blipFill>
        <p:spPr>
          <a:xfrm>
            <a:off x="5598505" y="5963612"/>
            <a:ext cx="1062410" cy="1049348"/>
          </a:xfrm>
          <a:prstGeom prst="rect">
            <a:avLst/>
          </a:prstGeom>
          <a:noFill/>
          <a:ln>
            <a:noFill/>
          </a:ln>
        </p:spPr>
      </p:pic>
      <p:pic>
        <p:nvPicPr>
          <p:cNvPr id="1219" name="Google Shape;1219;p65"/>
          <p:cNvPicPr preferRelativeResize="0"/>
          <p:nvPr/>
        </p:nvPicPr>
        <p:blipFill rotWithShape="1">
          <a:blip r:embed="rId5">
            <a:alphaModFix/>
          </a:blip>
          <a:srcRect b="0" l="0" r="0" t="0"/>
          <a:stretch/>
        </p:blipFill>
        <p:spPr>
          <a:xfrm>
            <a:off x="4758689" y="6681431"/>
            <a:ext cx="1351227" cy="1317587"/>
          </a:xfrm>
          <a:prstGeom prst="rect">
            <a:avLst/>
          </a:prstGeom>
          <a:noFill/>
          <a:ln>
            <a:noFill/>
          </a:ln>
        </p:spPr>
      </p:pic>
      <p:pic>
        <p:nvPicPr>
          <p:cNvPr id="1220" name="Google Shape;1220;p65"/>
          <p:cNvPicPr preferRelativeResize="0"/>
          <p:nvPr/>
        </p:nvPicPr>
        <p:blipFill rotWithShape="1">
          <a:blip r:embed="rId6">
            <a:alphaModFix/>
          </a:blip>
          <a:srcRect b="0" l="0" r="26663" t="0"/>
          <a:stretch/>
        </p:blipFill>
        <p:spPr>
          <a:xfrm>
            <a:off x="6053510" y="6703568"/>
            <a:ext cx="1162457" cy="1060796"/>
          </a:xfrm>
          <a:prstGeom prst="rect">
            <a:avLst/>
          </a:prstGeom>
          <a:noFill/>
          <a:ln>
            <a:noFill/>
          </a:ln>
        </p:spPr>
      </p:pic>
      <p:sp>
        <p:nvSpPr>
          <p:cNvPr id="1221" name="Google Shape;1221;p65"/>
          <p:cNvSpPr/>
          <p:nvPr/>
        </p:nvSpPr>
        <p:spPr>
          <a:xfrm>
            <a:off x="4453467" y="5772505"/>
            <a:ext cx="2880000" cy="2880000"/>
          </a:xfrm>
          <a:prstGeom prst="ellipse">
            <a:avLst/>
          </a:prstGeom>
          <a:noFill/>
          <a:ln cap="flat" cmpd="sng" w="762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1222" name="Google Shape;1222;p65"/>
          <p:cNvPicPr preferRelativeResize="0"/>
          <p:nvPr/>
        </p:nvPicPr>
        <p:blipFill rotWithShape="1">
          <a:blip r:embed="rId4">
            <a:alphaModFix/>
          </a:blip>
          <a:srcRect b="0" l="0" r="0" t="0"/>
          <a:stretch/>
        </p:blipFill>
        <p:spPr>
          <a:xfrm>
            <a:off x="14070268" y="6706653"/>
            <a:ext cx="1062410" cy="1049348"/>
          </a:xfrm>
          <a:prstGeom prst="rect">
            <a:avLst/>
          </a:prstGeom>
          <a:noFill/>
          <a:ln>
            <a:noFill/>
          </a:ln>
        </p:spPr>
      </p:pic>
      <p:pic>
        <p:nvPicPr>
          <p:cNvPr id="1223" name="Google Shape;1223;p65"/>
          <p:cNvPicPr preferRelativeResize="0"/>
          <p:nvPr/>
        </p:nvPicPr>
        <p:blipFill rotWithShape="1">
          <a:blip r:embed="rId5">
            <a:alphaModFix/>
          </a:blip>
          <a:srcRect b="0" l="0" r="0" t="0"/>
          <a:stretch/>
        </p:blipFill>
        <p:spPr>
          <a:xfrm>
            <a:off x="12277930" y="6474098"/>
            <a:ext cx="1337334" cy="1304040"/>
          </a:xfrm>
          <a:prstGeom prst="rect">
            <a:avLst/>
          </a:prstGeom>
          <a:noFill/>
          <a:ln>
            <a:noFill/>
          </a:ln>
        </p:spPr>
      </p:pic>
      <p:pic>
        <p:nvPicPr>
          <p:cNvPr id="1224" name="Google Shape;1224;p65"/>
          <p:cNvPicPr preferRelativeResize="0"/>
          <p:nvPr/>
        </p:nvPicPr>
        <p:blipFill rotWithShape="1">
          <a:blip r:embed="rId6">
            <a:alphaModFix/>
          </a:blip>
          <a:srcRect b="0" l="0" r="26663" t="0"/>
          <a:stretch/>
        </p:blipFill>
        <p:spPr>
          <a:xfrm>
            <a:off x="10730240" y="6695205"/>
            <a:ext cx="1162457" cy="1060796"/>
          </a:xfrm>
          <a:prstGeom prst="rect">
            <a:avLst/>
          </a:prstGeom>
          <a:noFill/>
          <a:ln>
            <a:noFill/>
          </a:ln>
        </p:spPr>
      </p:pic>
      <p:cxnSp>
        <p:nvCxnSpPr>
          <p:cNvPr id="1225" name="Google Shape;1225;p65"/>
          <p:cNvCxnSpPr/>
          <p:nvPr/>
        </p:nvCxnSpPr>
        <p:spPr>
          <a:xfrm>
            <a:off x="12106480" y="5854003"/>
            <a:ext cx="0" cy="2984931"/>
          </a:xfrm>
          <a:prstGeom prst="straightConnector1">
            <a:avLst/>
          </a:prstGeom>
          <a:noFill/>
          <a:ln cap="flat" cmpd="sng" w="76200">
            <a:solidFill>
              <a:srgbClr val="042433"/>
            </a:solidFill>
            <a:prstDash val="solid"/>
            <a:round/>
            <a:headEnd len="sm" w="sm" type="none"/>
            <a:tailEnd len="sm" w="sm" type="none"/>
          </a:ln>
          <a:effectLst>
            <a:outerShdw blurRad="40000" rotWithShape="0" dir="5400000" dist="20000">
              <a:srgbClr val="000000">
                <a:alpha val="37254"/>
              </a:srgbClr>
            </a:outerShdw>
          </a:effectLst>
        </p:spPr>
      </p:cxnSp>
      <p:cxnSp>
        <p:nvCxnSpPr>
          <p:cNvPr id="1226" name="Google Shape;1226;p65"/>
          <p:cNvCxnSpPr/>
          <p:nvPr/>
        </p:nvCxnSpPr>
        <p:spPr>
          <a:xfrm>
            <a:off x="13786466" y="5854002"/>
            <a:ext cx="0" cy="2984931"/>
          </a:xfrm>
          <a:prstGeom prst="straightConnector1">
            <a:avLst/>
          </a:prstGeom>
          <a:noFill/>
          <a:ln cap="flat" cmpd="sng" w="76200">
            <a:solidFill>
              <a:srgbClr val="042433"/>
            </a:solidFill>
            <a:prstDash val="solid"/>
            <a:round/>
            <a:headEnd len="sm" w="sm" type="none"/>
            <a:tailEnd len="sm" w="sm" type="none"/>
          </a:ln>
          <a:effectLst>
            <a:outerShdw blurRad="40000" rotWithShape="0" dir="5400000" dist="20000">
              <a:srgbClr val="000000">
                <a:alpha val="37254"/>
              </a:srgbClr>
            </a:outerShdw>
          </a:effectLst>
        </p:spPr>
      </p:cxnSp>
      <p:pic>
        <p:nvPicPr>
          <p:cNvPr id="1227" name="Google Shape;1227;p65"/>
          <p:cNvPicPr preferRelativeResize="0"/>
          <p:nvPr/>
        </p:nvPicPr>
        <p:blipFill rotWithShape="1">
          <a:blip r:embed="rId4">
            <a:alphaModFix/>
          </a:blip>
          <a:srcRect b="0" l="0" r="0" t="0"/>
          <a:stretch/>
        </p:blipFill>
        <p:spPr>
          <a:xfrm>
            <a:off x="8845471" y="2953711"/>
            <a:ext cx="1062410" cy="1049348"/>
          </a:xfrm>
          <a:prstGeom prst="rect">
            <a:avLst/>
          </a:prstGeom>
          <a:noFill/>
          <a:ln>
            <a:noFill/>
          </a:ln>
        </p:spPr>
      </p:pic>
      <p:pic>
        <p:nvPicPr>
          <p:cNvPr id="1228" name="Google Shape;1228;p65"/>
          <p:cNvPicPr preferRelativeResize="0"/>
          <p:nvPr/>
        </p:nvPicPr>
        <p:blipFill rotWithShape="1">
          <a:blip r:embed="rId5">
            <a:alphaModFix/>
          </a:blip>
          <a:srcRect b="0" l="0" r="0" t="0"/>
          <a:stretch/>
        </p:blipFill>
        <p:spPr>
          <a:xfrm>
            <a:off x="7031649" y="3489053"/>
            <a:ext cx="1507557" cy="1470025"/>
          </a:xfrm>
          <a:prstGeom prst="rect">
            <a:avLst/>
          </a:prstGeom>
          <a:noFill/>
          <a:ln>
            <a:noFill/>
          </a:ln>
        </p:spPr>
      </p:pic>
      <p:grpSp>
        <p:nvGrpSpPr>
          <p:cNvPr id="1229" name="Google Shape;1229;p65"/>
          <p:cNvGrpSpPr/>
          <p:nvPr/>
        </p:nvGrpSpPr>
        <p:grpSpPr>
          <a:xfrm>
            <a:off x="10273106" y="3740005"/>
            <a:ext cx="1585627" cy="1059180"/>
            <a:chOff x="15117413" y="5590855"/>
            <a:chExt cx="3170587" cy="2295845"/>
          </a:xfrm>
        </p:grpSpPr>
        <p:pic>
          <p:nvPicPr>
            <p:cNvPr id="1230" name="Google Shape;1230;p65"/>
            <p:cNvPicPr preferRelativeResize="0"/>
            <p:nvPr/>
          </p:nvPicPr>
          <p:blipFill rotWithShape="1">
            <a:blip r:embed="rId7">
              <a:alphaModFix/>
            </a:blip>
            <a:srcRect b="0" l="0" r="0" t="0"/>
            <a:stretch/>
          </p:blipFill>
          <p:spPr>
            <a:xfrm>
              <a:off x="16163629" y="5638486"/>
              <a:ext cx="2124371" cy="2248214"/>
            </a:xfrm>
            <a:prstGeom prst="rect">
              <a:avLst/>
            </a:prstGeom>
            <a:noFill/>
            <a:ln>
              <a:noFill/>
            </a:ln>
          </p:spPr>
        </p:pic>
        <p:pic>
          <p:nvPicPr>
            <p:cNvPr id="1231" name="Google Shape;1231;p65"/>
            <p:cNvPicPr preferRelativeResize="0"/>
            <p:nvPr/>
          </p:nvPicPr>
          <p:blipFill rotWithShape="1">
            <a:blip r:embed="rId8">
              <a:alphaModFix/>
            </a:blip>
            <a:srcRect b="0" l="0" r="0" t="0"/>
            <a:stretch/>
          </p:blipFill>
          <p:spPr>
            <a:xfrm>
              <a:off x="15117413" y="5590855"/>
              <a:ext cx="2324424" cy="2295845"/>
            </a:xfrm>
            <a:prstGeom prst="rect">
              <a:avLst/>
            </a:prstGeom>
            <a:noFill/>
            <a:ln>
              <a:noFill/>
            </a:ln>
          </p:spPr>
        </p:pic>
      </p:grpSp>
      <p:cxnSp>
        <p:nvCxnSpPr>
          <p:cNvPr id="1232" name="Google Shape;1232;p65"/>
          <p:cNvCxnSpPr>
            <a:stCxn id="1227" idx="2"/>
            <a:endCxn id="1228" idx="3"/>
          </p:cNvCxnSpPr>
          <p:nvPr/>
        </p:nvCxnSpPr>
        <p:spPr>
          <a:xfrm flipH="1">
            <a:off x="8539076" y="4003059"/>
            <a:ext cx="837600" cy="221100"/>
          </a:xfrm>
          <a:prstGeom prst="straightConnector1">
            <a:avLst/>
          </a:prstGeom>
          <a:noFill/>
          <a:ln cap="flat" cmpd="sng" w="38100">
            <a:solidFill>
              <a:schemeClr val="dk2"/>
            </a:solidFill>
            <a:prstDash val="dash"/>
            <a:round/>
            <a:headEnd len="med" w="med" type="triangle"/>
            <a:tailEnd len="med" w="med" type="triangle"/>
          </a:ln>
        </p:spPr>
      </p:cxnSp>
      <p:cxnSp>
        <p:nvCxnSpPr>
          <p:cNvPr id="1233" name="Google Shape;1233;p65"/>
          <p:cNvCxnSpPr>
            <a:stCxn id="1231" idx="1"/>
            <a:endCxn id="1227" idx="2"/>
          </p:cNvCxnSpPr>
          <p:nvPr/>
        </p:nvCxnSpPr>
        <p:spPr>
          <a:xfrm rot="10800000">
            <a:off x="9376706" y="4003195"/>
            <a:ext cx="896400" cy="266400"/>
          </a:xfrm>
          <a:prstGeom prst="straightConnector1">
            <a:avLst/>
          </a:prstGeom>
          <a:noFill/>
          <a:ln cap="flat" cmpd="sng" w="38100">
            <a:solidFill>
              <a:schemeClr val="dk2"/>
            </a:solidFill>
            <a:prstDash val="dash"/>
            <a:round/>
            <a:headEnd len="med" w="med" type="triangle"/>
            <a:tailEnd len="med" w="med" type="triangle"/>
          </a:ln>
        </p:spPr>
      </p:cxnSp>
      <p:cxnSp>
        <p:nvCxnSpPr>
          <p:cNvPr id="1234" name="Google Shape;1234;p65"/>
          <p:cNvCxnSpPr>
            <a:stCxn id="1231" idx="1"/>
            <a:endCxn id="1228" idx="3"/>
          </p:cNvCxnSpPr>
          <p:nvPr/>
        </p:nvCxnSpPr>
        <p:spPr>
          <a:xfrm rot="10800000">
            <a:off x="8539106" y="4223995"/>
            <a:ext cx="1734000" cy="45600"/>
          </a:xfrm>
          <a:prstGeom prst="straightConnector1">
            <a:avLst/>
          </a:prstGeom>
          <a:noFill/>
          <a:ln cap="flat" cmpd="sng" w="38100">
            <a:solidFill>
              <a:schemeClr val="dk2"/>
            </a:solidFill>
            <a:prstDash val="dash"/>
            <a:round/>
            <a:headEnd len="med" w="med" type="triangle"/>
            <a:tailEnd len="med" w="med" type="triangle"/>
          </a:ln>
        </p:spPr>
      </p:cxn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8" name="Shape 1238"/>
        <p:cNvGrpSpPr/>
        <p:nvPr/>
      </p:nvGrpSpPr>
      <p:grpSpPr>
        <a:xfrm>
          <a:off x="0" y="0"/>
          <a:ext cx="0" cy="0"/>
          <a:chOff x="0" y="0"/>
          <a:chExt cx="0" cy="0"/>
        </a:xfrm>
      </p:grpSpPr>
      <p:sp>
        <p:nvSpPr>
          <p:cNvPr id="1239" name="Google Shape;1239;p6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40" name="Google Shape;1240;p66"/>
          <p:cNvGrpSpPr/>
          <p:nvPr/>
        </p:nvGrpSpPr>
        <p:grpSpPr>
          <a:xfrm>
            <a:off x="790770" y="-112458"/>
            <a:ext cx="1427175" cy="786776"/>
            <a:chOff x="0" y="-38100"/>
            <a:chExt cx="373234" cy="205757"/>
          </a:xfrm>
        </p:grpSpPr>
        <p:sp>
          <p:nvSpPr>
            <p:cNvPr id="1241" name="Google Shape;1241;p6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2" name="Google Shape;1242;p6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43" name="Google Shape;1243;p66"/>
          <p:cNvGrpSpPr/>
          <p:nvPr/>
        </p:nvGrpSpPr>
        <p:grpSpPr>
          <a:xfrm>
            <a:off x="0" y="-112458"/>
            <a:ext cx="315272" cy="786776"/>
            <a:chOff x="0" y="-38100"/>
            <a:chExt cx="82450" cy="205757"/>
          </a:xfrm>
        </p:grpSpPr>
        <p:sp>
          <p:nvSpPr>
            <p:cNvPr id="1244" name="Google Shape;1244;p6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5" name="Google Shape;1245;p6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46" name="Google Shape;1246;p66"/>
          <p:cNvGrpSpPr/>
          <p:nvPr/>
        </p:nvGrpSpPr>
        <p:grpSpPr>
          <a:xfrm>
            <a:off x="0" y="1116904"/>
            <a:ext cx="503883" cy="1931922"/>
            <a:chOff x="0" y="-38100"/>
            <a:chExt cx="131775" cy="505235"/>
          </a:xfrm>
        </p:grpSpPr>
        <p:sp>
          <p:nvSpPr>
            <p:cNvPr id="1247" name="Google Shape;1247;p6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8" name="Google Shape;1248;p6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49" name="Google Shape;1249;p66"/>
          <p:cNvPicPr preferRelativeResize="0"/>
          <p:nvPr/>
        </p:nvPicPr>
        <p:blipFill rotWithShape="1">
          <a:blip r:embed="rId4">
            <a:alphaModFix/>
          </a:blip>
          <a:srcRect b="0" l="0" r="0" t="0"/>
          <a:stretch/>
        </p:blipFill>
        <p:spPr>
          <a:xfrm>
            <a:off x="5760003" y="2082863"/>
            <a:ext cx="9218420" cy="7809440"/>
          </a:xfrm>
          <a:prstGeom prst="rect">
            <a:avLst/>
          </a:prstGeom>
          <a:noFill/>
          <a:ln>
            <a:noFill/>
          </a:ln>
        </p:spPr>
      </p:pic>
      <p:sp>
        <p:nvSpPr>
          <p:cNvPr id="1250" name="Google Shape;1250;p6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t>A csoportok együttes jelenléte vagy szétválasztása szinkron módon lebonyolított kurzusokon</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4" name="Shape 1254"/>
        <p:cNvGrpSpPr/>
        <p:nvPr/>
      </p:nvGrpSpPr>
      <p:grpSpPr>
        <a:xfrm>
          <a:off x="0" y="0"/>
          <a:ext cx="0" cy="0"/>
          <a:chOff x="0" y="0"/>
          <a:chExt cx="0" cy="0"/>
        </a:xfrm>
      </p:grpSpPr>
      <p:sp>
        <p:nvSpPr>
          <p:cNvPr id="1255" name="Google Shape;1255;p67"/>
          <p:cNvSpPr txBox="1"/>
          <p:nvPr>
            <p:ph idx="1" type="subTitle"/>
          </p:nvPr>
        </p:nvSpPr>
        <p:spPr>
          <a:xfrm>
            <a:off x="1013344" y="2592999"/>
            <a:ext cx="6704191" cy="1171944"/>
          </a:xfrm>
          <a:prstGeom prst="rect">
            <a:avLst/>
          </a:prstGeom>
          <a:noFill/>
          <a:ln>
            <a:noFill/>
          </a:ln>
        </p:spPr>
        <p:txBody>
          <a:bodyPr anchorCtr="0" anchor="t" bIns="45700" lIns="91425" spcFirstLastPara="1" rIns="91425" wrap="square" tIns="45700">
            <a:noAutofit/>
          </a:bodyPr>
          <a:lstStyle/>
          <a:p>
            <a:pPr indent="0" lvl="0" marL="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A kurzus lebonyolítható</a:t>
            </a:r>
            <a:endParaRPr>
              <a:solidFill>
                <a:schemeClr val="dk1"/>
              </a:solidFill>
              <a:latin typeface="Bricolage Grotesque"/>
              <a:ea typeface="Bricolage Grotesque"/>
              <a:cs typeface="Bricolage Grotesque"/>
              <a:sym typeface="Bricolage Grotesque"/>
            </a:endParaRPr>
          </a:p>
          <a:p>
            <a:pPr indent="-457200" lvl="0" marL="457200" rtl="0" algn="l">
              <a:lnSpc>
                <a:spcPct val="170000"/>
              </a:lnSpc>
              <a:spcBef>
                <a:spcPts val="640"/>
              </a:spcBef>
              <a:spcAft>
                <a:spcPts val="0"/>
              </a:spcAft>
              <a:buSzPts val="3200"/>
              <a:buFont typeface="Bricolage Grotesque"/>
              <a:buChar char="-"/>
            </a:pPr>
            <a:r>
              <a:rPr lang="en-US">
                <a:solidFill>
                  <a:schemeClr val="dk1"/>
                </a:solidFill>
                <a:latin typeface="Bricolage Grotesque"/>
                <a:ea typeface="Bricolage Grotesque"/>
                <a:cs typeface="Bricolage Grotesque"/>
                <a:sym typeface="Bricolage Grotesque"/>
              </a:rPr>
              <a:t>jelenlétben, szinkronban</a:t>
            </a:r>
            <a:endParaRPr>
              <a:solidFill>
                <a:schemeClr val="dk1"/>
              </a:solidFill>
              <a:latin typeface="Bricolage Grotesque"/>
              <a:ea typeface="Bricolage Grotesque"/>
              <a:cs typeface="Bricolage Grotesque"/>
              <a:sym typeface="Bricolage Grotesque"/>
            </a:endParaRPr>
          </a:p>
          <a:p>
            <a:pPr indent="-457200" lvl="0" marL="457200" rtl="0" algn="l">
              <a:lnSpc>
                <a:spcPct val="170000"/>
              </a:lnSpc>
              <a:spcBef>
                <a:spcPts val="640"/>
              </a:spcBef>
              <a:spcAft>
                <a:spcPts val="0"/>
              </a:spcAft>
              <a:buSzPts val="3200"/>
              <a:buFont typeface="Bricolage Grotesque"/>
              <a:buChar char="-"/>
            </a:pPr>
            <a:r>
              <a:rPr lang="en-US">
                <a:solidFill>
                  <a:schemeClr val="dk1"/>
                </a:solidFill>
                <a:latin typeface="Bricolage Grotesque"/>
                <a:ea typeface="Bricolage Grotesque"/>
                <a:cs typeface="Bricolage Grotesque"/>
                <a:sym typeface="Bricolage Grotesque"/>
              </a:rPr>
              <a:t>online, szinkronban</a:t>
            </a:r>
            <a:endParaRPr>
              <a:solidFill>
                <a:schemeClr val="dk1"/>
              </a:solidFill>
              <a:latin typeface="Bricolage Grotesque"/>
              <a:ea typeface="Bricolage Grotesque"/>
              <a:cs typeface="Bricolage Grotesque"/>
              <a:sym typeface="Bricolage Grotesque"/>
            </a:endParaRPr>
          </a:p>
          <a:p>
            <a:pPr indent="-457200" lvl="0" marL="457200" rtl="0" algn="l">
              <a:lnSpc>
                <a:spcPct val="170000"/>
              </a:lnSpc>
              <a:spcBef>
                <a:spcPts val="640"/>
              </a:spcBef>
              <a:spcAft>
                <a:spcPts val="0"/>
              </a:spcAft>
              <a:buSzPts val="3200"/>
              <a:buFont typeface="Bricolage Grotesque"/>
              <a:buChar char="-"/>
            </a:pPr>
            <a:r>
              <a:rPr lang="en-US">
                <a:solidFill>
                  <a:schemeClr val="dk1"/>
                </a:solidFill>
                <a:latin typeface="Bricolage Grotesque"/>
                <a:ea typeface="Bricolage Grotesque"/>
                <a:cs typeface="Bricolage Grotesque"/>
                <a:sym typeface="Bricolage Grotesque"/>
              </a:rPr>
              <a:t>online, aszinkron módon</a:t>
            </a:r>
            <a:endParaRPr>
              <a:solidFill>
                <a:schemeClr val="dk1"/>
              </a:solidFill>
              <a:latin typeface="Bricolage Grotesque"/>
              <a:ea typeface="Bricolage Grotesque"/>
              <a:cs typeface="Bricolage Grotesque"/>
              <a:sym typeface="Bricolage Grotesque"/>
            </a:endParaRPr>
          </a:p>
        </p:txBody>
      </p:sp>
      <p:sp>
        <p:nvSpPr>
          <p:cNvPr id="1256" name="Google Shape;1256;p6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57" name="Google Shape;1257;p67"/>
          <p:cNvGrpSpPr/>
          <p:nvPr/>
        </p:nvGrpSpPr>
        <p:grpSpPr>
          <a:xfrm>
            <a:off x="790770" y="-112458"/>
            <a:ext cx="1427175" cy="786776"/>
            <a:chOff x="0" y="-38100"/>
            <a:chExt cx="373234" cy="205757"/>
          </a:xfrm>
        </p:grpSpPr>
        <p:sp>
          <p:nvSpPr>
            <p:cNvPr id="1258" name="Google Shape;1258;p6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59" name="Google Shape;1259;p6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60" name="Google Shape;1260;p67"/>
          <p:cNvGrpSpPr/>
          <p:nvPr/>
        </p:nvGrpSpPr>
        <p:grpSpPr>
          <a:xfrm>
            <a:off x="0" y="-112458"/>
            <a:ext cx="315272" cy="786776"/>
            <a:chOff x="0" y="-38100"/>
            <a:chExt cx="82450" cy="205757"/>
          </a:xfrm>
        </p:grpSpPr>
        <p:sp>
          <p:nvSpPr>
            <p:cNvPr id="1261" name="Google Shape;1261;p6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62" name="Google Shape;1262;p6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63" name="Google Shape;1263;p67"/>
          <p:cNvGrpSpPr/>
          <p:nvPr/>
        </p:nvGrpSpPr>
        <p:grpSpPr>
          <a:xfrm>
            <a:off x="0" y="1116904"/>
            <a:ext cx="503883" cy="1931922"/>
            <a:chOff x="0" y="-38100"/>
            <a:chExt cx="131775" cy="505235"/>
          </a:xfrm>
        </p:grpSpPr>
        <p:sp>
          <p:nvSpPr>
            <p:cNvPr id="1264" name="Google Shape;1264;p6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65" name="Google Shape;1265;p6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266" name="Google Shape;1266;p6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dk1"/>
              </a:buClr>
              <a:buSzPts val="1800"/>
              <a:buNone/>
            </a:pPr>
            <a:r>
              <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0" name="Shape 1270"/>
        <p:cNvGrpSpPr/>
        <p:nvPr/>
      </p:nvGrpSpPr>
      <p:grpSpPr>
        <a:xfrm>
          <a:off x="0" y="0"/>
          <a:ext cx="0" cy="0"/>
          <a:chOff x="0" y="0"/>
          <a:chExt cx="0" cy="0"/>
        </a:xfrm>
      </p:grpSpPr>
      <p:sp>
        <p:nvSpPr>
          <p:cNvPr id="1271" name="Google Shape;1271;p68"/>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72" name="Google Shape;1272;p68"/>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73" name="Google Shape;1273;p68"/>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74" name="Google Shape;1274;p68"/>
          <p:cNvGrpSpPr/>
          <p:nvPr/>
        </p:nvGrpSpPr>
        <p:grpSpPr>
          <a:xfrm>
            <a:off x="6111849" y="1863976"/>
            <a:ext cx="11044935" cy="6520769"/>
            <a:chOff x="0" y="-47625"/>
            <a:chExt cx="1484188" cy="418826"/>
          </a:xfrm>
        </p:grpSpPr>
        <p:sp>
          <p:nvSpPr>
            <p:cNvPr id="1275" name="Google Shape;1275;p68"/>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76" name="Google Shape;1276;p68"/>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77" name="Google Shape;1277;p68"/>
          <p:cNvGrpSpPr/>
          <p:nvPr/>
        </p:nvGrpSpPr>
        <p:grpSpPr>
          <a:xfrm>
            <a:off x="-696258" y="-1193133"/>
            <a:ext cx="7178388" cy="12095887"/>
            <a:chOff x="0" y="-57150"/>
            <a:chExt cx="1890604" cy="3185748"/>
          </a:xfrm>
        </p:grpSpPr>
        <p:sp>
          <p:nvSpPr>
            <p:cNvPr id="1278" name="Google Shape;1278;p68"/>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79" name="Google Shape;1279;p68"/>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280" name="Google Shape;1280;p68"/>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81" name="Google Shape;1281;p68"/>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82" name="Google Shape;1282;p68"/>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283" name="Google Shape;1283;p68"/>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05</a:t>
            </a:r>
            <a:endParaRPr b="0" i="0" sz="1400" u="none" cap="none" strike="noStrike">
              <a:solidFill>
                <a:srgbClr val="000000"/>
              </a:solidFill>
              <a:latin typeface="Arial"/>
              <a:ea typeface="Arial"/>
              <a:cs typeface="Arial"/>
              <a:sym typeface="Arial"/>
            </a:endParaRPr>
          </a:p>
        </p:txBody>
      </p:sp>
      <p:sp>
        <p:nvSpPr>
          <p:cNvPr id="1284" name="Google Shape;1284;p68"/>
          <p:cNvSpPr txBox="1"/>
          <p:nvPr/>
        </p:nvSpPr>
        <p:spPr>
          <a:xfrm>
            <a:off x="6834529" y="2710319"/>
            <a:ext cx="10322400" cy="69450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chemeClr val="dk1"/>
              </a:buClr>
              <a:buSzPts val="1100"/>
              <a:buFont typeface="Arial"/>
              <a:buNone/>
            </a:pPr>
            <a:r>
              <a:rPr b="1" i="0" lang="en-US" sz="8000" u="none" cap="none" strike="noStrike">
                <a:solidFill>
                  <a:srgbClr val="343434"/>
                </a:solidFill>
                <a:latin typeface="Arial"/>
                <a:ea typeface="Arial"/>
                <a:cs typeface="Arial"/>
                <a:sym typeface="Arial"/>
              </a:rPr>
              <a:t>A kurzus keretrendszere és háttere. </a:t>
            </a:r>
            <a:endParaRPr b="1" i="0" sz="8000" u="none" cap="none" strike="noStrike">
              <a:solidFill>
                <a:srgbClr val="343434"/>
              </a:solidFill>
              <a:latin typeface="Arial"/>
              <a:ea typeface="Arial"/>
              <a:cs typeface="Arial"/>
              <a:sym typeface="Arial"/>
            </a:endParaRPr>
          </a:p>
          <a:p>
            <a:pPr indent="0" lvl="0" marL="0" marR="0" rtl="0" algn="l">
              <a:lnSpc>
                <a:spcPct val="94000"/>
              </a:lnSpc>
              <a:spcBef>
                <a:spcPts val="0"/>
              </a:spcBef>
              <a:spcAft>
                <a:spcPts val="0"/>
              </a:spcAft>
              <a:buClr>
                <a:schemeClr val="dk1"/>
              </a:buClr>
              <a:buSzPts val="1100"/>
              <a:buFont typeface="Arial"/>
              <a:buNone/>
            </a:pPr>
            <a:r>
              <a:rPr b="1" i="0" lang="en-US" sz="8000" u="none" cap="none" strike="noStrike">
                <a:solidFill>
                  <a:srgbClr val="343434"/>
                </a:solidFill>
                <a:latin typeface="Arial"/>
                <a:ea typeface="Arial"/>
                <a:cs typeface="Arial"/>
                <a:sym typeface="Arial"/>
              </a:rPr>
              <a:t>Bevezetés a kurzus tartalmába.</a:t>
            </a:r>
            <a:endParaRPr b="1" i="0" sz="8000" u="none" cap="none" strike="noStrike">
              <a:solidFill>
                <a:srgbClr val="343434"/>
              </a:solidFill>
              <a:latin typeface="Arial"/>
              <a:ea typeface="Arial"/>
              <a:cs typeface="Arial"/>
              <a:sym typeface="Arial"/>
            </a:endParaRPr>
          </a:p>
          <a:p>
            <a:pPr indent="0" lvl="0" marL="0" marR="0" rtl="0" algn="l">
              <a:lnSpc>
                <a:spcPct val="94000"/>
              </a:lnSpc>
              <a:spcBef>
                <a:spcPts val="0"/>
              </a:spcBef>
              <a:spcAft>
                <a:spcPts val="0"/>
              </a:spcAft>
              <a:buClr>
                <a:srgbClr val="000000"/>
              </a:buClr>
              <a:buSzPts val="8000"/>
              <a:buFont typeface="Arial"/>
              <a:buNone/>
            </a:pPr>
            <a:r>
              <a:t/>
            </a:r>
            <a:endParaRPr b="1" i="0" sz="8000" u="none" cap="none" strike="noStrike">
              <a:solidFill>
                <a:srgbClr val="343434"/>
              </a:solidFill>
              <a:latin typeface="Arial"/>
              <a:ea typeface="Arial"/>
              <a:cs typeface="Arial"/>
              <a:sym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8" name="Shape 1288"/>
        <p:cNvGrpSpPr/>
        <p:nvPr/>
      </p:nvGrpSpPr>
      <p:grpSpPr>
        <a:xfrm>
          <a:off x="0" y="0"/>
          <a:ext cx="0" cy="0"/>
          <a:chOff x="0" y="0"/>
          <a:chExt cx="0" cy="0"/>
        </a:xfrm>
      </p:grpSpPr>
      <p:sp>
        <p:nvSpPr>
          <p:cNvPr id="1289" name="Google Shape;1289;p6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 fogalmi háttér</a:t>
            </a:r>
            <a:endParaRPr/>
          </a:p>
        </p:txBody>
      </p:sp>
      <p:sp>
        <p:nvSpPr>
          <p:cNvPr id="1290" name="Google Shape;1290;p6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91" name="Google Shape;1291;p69"/>
          <p:cNvGrpSpPr/>
          <p:nvPr/>
        </p:nvGrpSpPr>
        <p:grpSpPr>
          <a:xfrm>
            <a:off x="790770" y="-112458"/>
            <a:ext cx="1427175" cy="786776"/>
            <a:chOff x="0" y="-38100"/>
            <a:chExt cx="373234" cy="205757"/>
          </a:xfrm>
        </p:grpSpPr>
        <p:sp>
          <p:nvSpPr>
            <p:cNvPr id="1292" name="Google Shape;1292;p6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93" name="Google Shape;1293;p6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94" name="Google Shape;1294;p69"/>
          <p:cNvGrpSpPr/>
          <p:nvPr/>
        </p:nvGrpSpPr>
        <p:grpSpPr>
          <a:xfrm>
            <a:off x="0" y="-112458"/>
            <a:ext cx="315272" cy="786776"/>
            <a:chOff x="0" y="-38100"/>
            <a:chExt cx="82450" cy="205757"/>
          </a:xfrm>
        </p:grpSpPr>
        <p:sp>
          <p:nvSpPr>
            <p:cNvPr id="1295" name="Google Shape;1295;p6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96" name="Google Shape;1296;p6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97" name="Google Shape;1297;p69"/>
          <p:cNvGrpSpPr/>
          <p:nvPr/>
        </p:nvGrpSpPr>
        <p:grpSpPr>
          <a:xfrm>
            <a:off x="0" y="1116904"/>
            <a:ext cx="503883" cy="1931922"/>
            <a:chOff x="0" y="-38100"/>
            <a:chExt cx="131775" cy="505235"/>
          </a:xfrm>
        </p:grpSpPr>
        <p:sp>
          <p:nvSpPr>
            <p:cNvPr id="1298" name="Google Shape;1298;p6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99" name="Google Shape;1299;p6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300" name="Google Shape;1300;p69"/>
          <p:cNvSpPr txBox="1"/>
          <p:nvPr/>
        </p:nvSpPr>
        <p:spPr>
          <a:xfrm>
            <a:off x="1504357" y="4768737"/>
            <a:ext cx="13955106" cy="1470025"/>
          </a:xfrm>
          <a:prstGeom prst="rect">
            <a:avLst/>
          </a:prstGeom>
          <a:noFill/>
          <a:ln>
            <a:noFill/>
          </a:ln>
        </p:spPr>
        <p:txBody>
          <a:bodyPr anchorCtr="0" anchor="ctr" bIns="45700" lIns="91425" spcFirstLastPara="1" rIns="91425" wrap="square" tIns="45700">
            <a:noAutofit/>
          </a:bodyPr>
          <a:lstStyle/>
          <a:p>
            <a:pPr indent="-342900" lvl="0" marL="457200" marR="0" rtl="0" algn="l">
              <a:lnSpc>
                <a:spcPct val="100000"/>
              </a:lnSpc>
              <a:spcBef>
                <a:spcPts val="0"/>
              </a:spcBef>
              <a:spcAft>
                <a:spcPts val="0"/>
              </a:spcAft>
              <a:buClr>
                <a:schemeClr val="dk1"/>
              </a:buClr>
              <a:buSzPts val="1100"/>
              <a:buFont typeface="Arial"/>
              <a:buNone/>
            </a:pPr>
            <a:r>
              <a:rPr b="0" i="0" lang="en-US" sz="3200" u="none" cap="none" strike="noStrike">
                <a:solidFill>
                  <a:schemeClr val="dk1"/>
                </a:solidFill>
                <a:latin typeface="Bricolage Grotesque"/>
                <a:ea typeface="Bricolage Grotesque"/>
                <a:cs typeface="Bricolage Grotesque"/>
                <a:sym typeface="Bricolage Grotesque"/>
              </a:rPr>
              <a:t>Dezinformáció ökoszisztéma alapú megközelítésen keresztül</a:t>
            </a:r>
            <a:endParaRPr b="0" i="0" sz="3200" u="none" cap="none" strike="noStrike">
              <a:solidFill>
                <a:schemeClr val="dk1"/>
              </a:solidFill>
              <a:latin typeface="Bricolage Grotesque"/>
              <a:ea typeface="Bricolage Grotesque"/>
              <a:cs typeface="Bricolage Grotesque"/>
              <a:sym typeface="Bricolage Grotesque"/>
            </a:endParaRPr>
          </a:p>
          <a:p>
            <a:pPr indent="-342900" lvl="0" marL="457200" marR="0" rtl="0" algn="l">
              <a:lnSpc>
                <a:spcPct val="100000"/>
              </a:lnSpc>
              <a:spcBef>
                <a:spcPts val="0"/>
              </a:spcBef>
              <a:spcAft>
                <a:spcPts val="0"/>
              </a:spcAft>
              <a:buClr>
                <a:schemeClr val="dk1"/>
              </a:buClr>
              <a:buSzPts val="1100"/>
              <a:buFont typeface="Arial"/>
              <a:buNone/>
            </a:pPr>
            <a:r>
              <a:t/>
            </a:r>
            <a:endParaRPr b="0" i="0" sz="3200" u="none" cap="none" strike="noStrike">
              <a:solidFill>
                <a:schemeClr val="dk1"/>
              </a:solidFill>
              <a:latin typeface="Bricolage Grotesque"/>
              <a:ea typeface="Bricolage Grotesque"/>
              <a:cs typeface="Bricolage Grotesque"/>
              <a:sym typeface="Bricolage Grotesque"/>
            </a:endParaRPr>
          </a:p>
          <a:p>
            <a:pPr indent="-342900" lvl="0" marL="457200" marR="0" rtl="0" algn="l">
              <a:lnSpc>
                <a:spcPct val="100000"/>
              </a:lnSpc>
              <a:spcBef>
                <a:spcPts val="0"/>
              </a:spcBef>
              <a:spcAft>
                <a:spcPts val="0"/>
              </a:spcAft>
              <a:buClr>
                <a:schemeClr val="dk1"/>
              </a:buClr>
              <a:buSzPts val="1100"/>
              <a:buFont typeface="Arial"/>
              <a:buNone/>
            </a:pPr>
            <a:r>
              <a:rPr b="0" i="0" lang="en-US" sz="3200" u="none" cap="none" strike="noStrike">
                <a:solidFill>
                  <a:schemeClr val="dk1"/>
                </a:solidFill>
                <a:latin typeface="Bricolage Grotesque"/>
                <a:ea typeface="Bricolage Grotesque"/>
                <a:cs typeface="Bricolage Grotesque"/>
                <a:sym typeface="Bricolage Grotesque"/>
              </a:rPr>
              <a:t>Mesterséges intelligencia az ökoszisztémában</a:t>
            </a:r>
            <a:endParaRPr b="0" i="0" sz="3200" u="none" cap="none" strike="noStrike">
              <a:solidFill>
                <a:schemeClr val="dk1"/>
              </a:solidFill>
              <a:latin typeface="Bricolage Grotesque"/>
              <a:ea typeface="Bricolage Grotesque"/>
              <a:cs typeface="Bricolage Grotesque"/>
              <a:sym typeface="Bricolage Grotesque"/>
            </a:endParaRPr>
          </a:p>
          <a:p>
            <a:pPr indent="-342900" lvl="0" marL="457200" marR="0" rtl="0" algn="l">
              <a:lnSpc>
                <a:spcPct val="100000"/>
              </a:lnSpc>
              <a:spcBef>
                <a:spcPts val="0"/>
              </a:spcBef>
              <a:spcAft>
                <a:spcPts val="0"/>
              </a:spcAft>
              <a:buClr>
                <a:schemeClr val="dk1"/>
              </a:buClr>
              <a:buSzPts val="1100"/>
              <a:buFont typeface="Arial"/>
              <a:buNone/>
            </a:pPr>
            <a:r>
              <a:t/>
            </a:r>
            <a:endParaRPr b="0" i="0" sz="3200" u="none" cap="none" strike="noStrike">
              <a:solidFill>
                <a:schemeClr val="dk1"/>
              </a:solidFill>
              <a:latin typeface="Bricolage Grotesque"/>
              <a:ea typeface="Bricolage Grotesque"/>
              <a:cs typeface="Bricolage Grotesque"/>
              <a:sym typeface="Bricolage Grotesque"/>
            </a:endParaRPr>
          </a:p>
          <a:p>
            <a:pPr indent="-342900" lvl="0" marL="457200" marR="0" rtl="0" algn="l">
              <a:lnSpc>
                <a:spcPct val="100000"/>
              </a:lnSpc>
              <a:spcBef>
                <a:spcPts val="0"/>
              </a:spcBef>
              <a:spcAft>
                <a:spcPts val="0"/>
              </a:spcAft>
              <a:buClr>
                <a:schemeClr val="dk1"/>
              </a:buClr>
              <a:buSzPts val="1100"/>
              <a:buFont typeface="Arial"/>
              <a:buNone/>
            </a:pPr>
            <a:r>
              <a:rPr b="0" i="0" lang="en-US" sz="3200" u="none" cap="none" strike="noStrike">
                <a:solidFill>
                  <a:schemeClr val="dk1"/>
                </a:solidFill>
                <a:latin typeface="Bricolage Grotesque"/>
                <a:ea typeface="Bricolage Grotesque"/>
                <a:cs typeface="Bricolage Grotesque"/>
                <a:sym typeface="Bricolage Grotesque"/>
              </a:rPr>
              <a:t>Egy „episztemikus instabilitáson” alapuló ökoszisztéma</a:t>
            </a:r>
            <a:endParaRPr b="0" i="0" sz="3200" u="none" cap="none" strike="noStrike">
              <a:solidFill>
                <a:schemeClr val="dk1"/>
              </a:solidFill>
              <a:latin typeface="Bricolage Grotesque"/>
              <a:ea typeface="Bricolage Grotesque"/>
              <a:cs typeface="Bricolage Grotesque"/>
              <a:sym typeface="Bricolage Grotesque"/>
            </a:endParaRPr>
          </a:p>
          <a:p>
            <a:pPr indent="-342900" lvl="0" marL="457200" marR="0" rtl="0" algn="l">
              <a:lnSpc>
                <a:spcPct val="100000"/>
              </a:lnSpc>
              <a:spcBef>
                <a:spcPts val="0"/>
              </a:spcBef>
              <a:spcAft>
                <a:spcPts val="0"/>
              </a:spcAft>
              <a:buClr>
                <a:schemeClr val="dk1"/>
              </a:buClr>
              <a:buSzPts val="1800"/>
              <a:buFont typeface="Calibri"/>
              <a:buNone/>
            </a:pPr>
            <a:r>
              <a:t/>
            </a:r>
            <a:endParaRPr b="0" i="0" sz="3200" u="none" cap="none" strike="noStrike">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4" name="Shape 1304"/>
        <p:cNvGrpSpPr/>
        <p:nvPr/>
      </p:nvGrpSpPr>
      <p:grpSpPr>
        <a:xfrm>
          <a:off x="0" y="0"/>
          <a:ext cx="0" cy="0"/>
          <a:chOff x="0" y="0"/>
          <a:chExt cx="0" cy="0"/>
        </a:xfrm>
      </p:grpSpPr>
      <p:sp>
        <p:nvSpPr>
          <p:cNvPr id="1305" name="Google Shape;1305;p7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Dezinformáció az ökoszisztéma alapú megközelítésen keresztül</a:t>
            </a:r>
            <a:endParaRPr/>
          </a:p>
        </p:txBody>
      </p:sp>
      <p:sp>
        <p:nvSpPr>
          <p:cNvPr id="1306" name="Google Shape;1306;p7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07" name="Google Shape;1307;p70"/>
          <p:cNvGrpSpPr/>
          <p:nvPr/>
        </p:nvGrpSpPr>
        <p:grpSpPr>
          <a:xfrm>
            <a:off x="790770" y="-112458"/>
            <a:ext cx="1427175" cy="786776"/>
            <a:chOff x="0" y="-38100"/>
            <a:chExt cx="373234" cy="205757"/>
          </a:xfrm>
        </p:grpSpPr>
        <p:sp>
          <p:nvSpPr>
            <p:cNvPr id="1308" name="Google Shape;1308;p7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09" name="Google Shape;1309;p7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10" name="Google Shape;1310;p70"/>
          <p:cNvGrpSpPr/>
          <p:nvPr/>
        </p:nvGrpSpPr>
        <p:grpSpPr>
          <a:xfrm>
            <a:off x="0" y="-112458"/>
            <a:ext cx="315272" cy="786776"/>
            <a:chOff x="0" y="-38100"/>
            <a:chExt cx="82450" cy="205757"/>
          </a:xfrm>
        </p:grpSpPr>
        <p:sp>
          <p:nvSpPr>
            <p:cNvPr id="1311" name="Google Shape;1311;p7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12" name="Google Shape;1312;p7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13" name="Google Shape;1313;p70"/>
          <p:cNvGrpSpPr/>
          <p:nvPr/>
        </p:nvGrpSpPr>
        <p:grpSpPr>
          <a:xfrm>
            <a:off x="0" y="1116904"/>
            <a:ext cx="503883" cy="1931922"/>
            <a:chOff x="0" y="-38100"/>
            <a:chExt cx="131775" cy="505235"/>
          </a:xfrm>
        </p:grpSpPr>
        <p:sp>
          <p:nvSpPr>
            <p:cNvPr id="1314" name="Google Shape;1314;p7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15" name="Google Shape;1315;p7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Immagine che contiene testo, Carattere, schermata, grafica&#10;&#10;Il contenuto generato dall'IA potrebbe non essere corretto." id="1316" name="Google Shape;1316;p70"/>
          <p:cNvPicPr preferRelativeResize="0"/>
          <p:nvPr/>
        </p:nvPicPr>
        <p:blipFill rotWithShape="1">
          <a:blip r:embed="rId4">
            <a:alphaModFix/>
          </a:blip>
          <a:srcRect b="0" l="0" r="0" t="0"/>
          <a:stretch/>
        </p:blipFill>
        <p:spPr>
          <a:xfrm>
            <a:off x="3202398" y="1826241"/>
            <a:ext cx="12820061" cy="7204874"/>
          </a:xfrm>
          <a:prstGeom prst="rect">
            <a:avLst/>
          </a:prstGeom>
          <a:noFill/>
          <a:ln>
            <a:noFill/>
          </a:ln>
        </p:spPr>
      </p:pic>
      <p:sp>
        <p:nvSpPr>
          <p:cNvPr id="1317" name="Google Shape;1317;p70"/>
          <p:cNvSpPr txBox="1"/>
          <p:nvPr/>
        </p:nvSpPr>
        <p:spPr>
          <a:xfrm>
            <a:off x="9144000" y="9895279"/>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Soure: https://epthinktank.eu/2017/11/20/disinformation-fake-news-and-the-eus-response/ ©ommbeu / Fotolia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1" name="Shape 1321"/>
        <p:cNvGrpSpPr/>
        <p:nvPr/>
      </p:nvGrpSpPr>
      <p:grpSpPr>
        <a:xfrm>
          <a:off x="0" y="0"/>
          <a:ext cx="0" cy="0"/>
          <a:chOff x="0" y="0"/>
          <a:chExt cx="0" cy="0"/>
        </a:xfrm>
      </p:grpSpPr>
      <p:sp>
        <p:nvSpPr>
          <p:cNvPr id="1322" name="Google Shape;1322;p7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 probléma történetisége</a:t>
            </a:r>
            <a:endParaRPr/>
          </a:p>
        </p:txBody>
      </p:sp>
      <p:sp>
        <p:nvSpPr>
          <p:cNvPr id="1323" name="Google Shape;1323;p7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24" name="Google Shape;1324;p71"/>
          <p:cNvGrpSpPr/>
          <p:nvPr/>
        </p:nvGrpSpPr>
        <p:grpSpPr>
          <a:xfrm>
            <a:off x="790770" y="-112458"/>
            <a:ext cx="1427175" cy="786776"/>
            <a:chOff x="0" y="-38100"/>
            <a:chExt cx="373234" cy="205757"/>
          </a:xfrm>
        </p:grpSpPr>
        <p:sp>
          <p:nvSpPr>
            <p:cNvPr id="1325" name="Google Shape;1325;p7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6" name="Google Shape;1326;p7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27" name="Google Shape;1327;p71"/>
          <p:cNvGrpSpPr/>
          <p:nvPr/>
        </p:nvGrpSpPr>
        <p:grpSpPr>
          <a:xfrm>
            <a:off x="0" y="-112458"/>
            <a:ext cx="315272" cy="786776"/>
            <a:chOff x="0" y="-38100"/>
            <a:chExt cx="82450" cy="205757"/>
          </a:xfrm>
        </p:grpSpPr>
        <p:sp>
          <p:nvSpPr>
            <p:cNvPr id="1328" name="Google Shape;1328;p7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9" name="Google Shape;1329;p7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30" name="Google Shape;1330;p71"/>
          <p:cNvGrpSpPr/>
          <p:nvPr/>
        </p:nvGrpSpPr>
        <p:grpSpPr>
          <a:xfrm>
            <a:off x="0" y="1116904"/>
            <a:ext cx="503883" cy="1931922"/>
            <a:chOff x="0" y="-38100"/>
            <a:chExt cx="131775" cy="505235"/>
          </a:xfrm>
        </p:grpSpPr>
        <p:sp>
          <p:nvSpPr>
            <p:cNvPr id="1331" name="Google Shape;1331;p7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32" name="Google Shape;1332;p7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333" name="Google Shape;1333;p71"/>
          <p:cNvPicPr preferRelativeResize="0"/>
          <p:nvPr/>
        </p:nvPicPr>
        <p:blipFill rotWithShape="1">
          <a:blip r:embed="rId4">
            <a:alphaModFix/>
          </a:blip>
          <a:srcRect b="0" l="0" r="0" t="0"/>
          <a:stretch/>
        </p:blipFill>
        <p:spPr>
          <a:xfrm>
            <a:off x="5857874" y="1947862"/>
            <a:ext cx="8340195" cy="811053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2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Digitális médiahasználat a fiatalok körében az EU-ban</a:t>
            </a:r>
            <a:endParaRPr/>
          </a:p>
        </p:txBody>
      </p:sp>
      <p:sp>
        <p:nvSpPr>
          <p:cNvPr id="195" name="Google Shape;195;p2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96" name="Google Shape;196;p26"/>
          <p:cNvGrpSpPr/>
          <p:nvPr/>
        </p:nvGrpSpPr>
        <p:grpSpPr>
          <a:xfrm>
            <a:off x="790770" y="-112458"/>
            <a:ext cx="1427175" cy="786776"/>
            <a:chOff x="0" y="-38100"/>
            <a:chExt cx="373234" cy="205757"/>
          </a:xfrm>
        </p:grpSpPr>
        <p:sp>
          <p:nvSpPr>
            <p:cNvPr id="197" name="Google Shape;197;p2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8" name="Google Shape;198;p2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9" name="Google Shape;199;p26"/>
          <p:cNvGrpSpPr/>
          <p:nvPr/>
        </p:nvGrpSpPr>
        <p:grpSpPr>
          <a:xfrm>
            <a:off x="0" y="-112458"/>
            <a:ext cx="315272" cy="786776"/>
            <a:chOff x="0" y="-38100"/>
            <a:chExt cx="82450" cy="205757"/>
          </a:xfrm>
        </p:grpSpPr>
        <p:sp>
          <p:nvSpPr>
            <p:cNvPr id="200" name="Google Shape;200;p2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1" name="Google Shape;201;p2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2" name="Google Shape;202;p26"/>
          <p:cNvGrpSpPr/>
          <p:nvPr/>
        </p:nvGrpSpPr>
        <p:grpSpPr>
          <a:xfrm>
            <a:off x="0" y="1116904"/>
            <a:ext cx="503883" cy="1931922"/>
            <a:chOff x="0" y="-38100"/>
            <a:chExt cx="131775" cy="505235"/>
          </a:xfrm>
        </p:grpSpPr>
        <p:sp>
          <p:nvSpPr>
            <p:cNvPr id="203" name="Google Shape;203;p2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4" name="Google Shape;204;p2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05" name="Google Shape;205;p26"/>
          <p:cNvSpPr txBox="1"/>
          <p:nvPr/>
        </p:nvSpPr>
        <p:spPr>
          <a:xfrm>
            <a:off x="9144000" y="9930784"/>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https://ec.europa.eu/eurostat/web/products-eurostat-news/w/edn-20250715-1</a:t>
            </a:r>
            <a:endParaRPr b="0" i="0" sz="1400" u="none" cap="none" strike="noStrike">
              <a:solidFill>
                <a:srgbClr val="000000"/>
              </a:solidFill>
              <a:latin typeface="Arial"/>
              <a:ea typeface="Arial"/>
              <a:cs typeface="Arial"/>
              <a:sym typeface="Arial"/>
            </a:endParaRPr>
          </a:p>
        </p:txBody>
      </p:sp>
      <p:pic>
        <p:nvPicPr>
          <p:cNvPr descr="Immagine che contiene testo, linea, Diagramma, diagramma&#10;&#10;Il contenuto generato dall'IA potrebbe non essere corretto." id="206" name="Google Shape;206;p26"/>
          <p:cNvPicPr preferRelativeResize="0"/>
          <p:nvPr/>
        </p:nvPicPr>
        <p:blipFill rotWithShape="1">
          <a:blip r:embed="rId4">
            <a:alphaModFix/>
          </a:blip>
          <a:srcRect b="0" l="0" r="0" t="0"/>
          <a:stretch/>
        </p:blipFill>
        <p:spPr>
          <a:xfrm>
            <a:off x="1876691" y="1991028"/>
            <a:ext cx="13649059" cy="7677596"/>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7" name="Shape 1337"/>
        <p:cNvGrpSpPr/>
        <p:nvPr/>
      </p:nvGrpSpPr>
      <p:grpSpPr>
        <a:xfrm>
          <a:off x="0" y="0"/>
          <a:ext cx="0" cy="0"/>
          <a:chOff x="0" y="0"/>
          <a:chExt cx="0" cy="0"/>
        </a:xfrm>
      </p:grpSpPr>
      <p:sp>
        <p:nvSpPr>
          <p:cNvPr id="1338" name="Google Shape;1338;p7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 probléma történetisége</a:t>
            </a:r>
            <a:endParaRPr/>
          </a:p>
        </p:txBody>
      </p:sp>
      <p:sp>
        <p:nvSpPr>
          <p:cNvPr id="1339" name="Google Shape;1339;p7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40" name="Google Shape;1340;p72"/>
          <p:cNvGrpSpPr/>
          <p:nvPr/>
        </p:nvGrpSpPr>
        <p:grpSpPr>
          <a:xfrm>
            <a:off x="790770" y="-112458"/>
            <a:ext cx="1427175" cy="786776"/>
            <a:chOff x="0" y="-38100"/>
            <a:chExt cx="373234" cy="205757"/>
          </a:xfrm>
        </p:grpSpPr>
        <p:sp>
          <p:nvSpPr>
            <p:cNvPr id="1341" name="Google Shape;1341;p7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42" name="Google Shape;1342;p7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43" name="Google Shape;1343;p72"/>
          <p:cNvGrpSpPr/>
          <p:nvPr/>
        </p:nvGrpSpPr>
        <p:grpSpPr>
          <a:xfrm>
            <a:off x="0" y="-112458"/>
            <a:ext cx="315272" cy="786776"/>
            <a:chOff x="0" y="-38100"/>
            <a:chExt cx="82450" cy="205757"/>
          </a:xfrm>
        </p:grpSpPr>
        <p:sp>
          <p:nvSpPr>
            <p:cNvPr id="1344" name="Google Shape;1344;p7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45" name="Google Shape;1345;p7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46" name="Google Shape;1346;p72"/>
          <p:cNvGrpSpPr/>
          <p:nvPr/>
        </p:nvGrpSpPr>
        <p:grpSpPr>
          <a:xfrm>
            <a:off x="0" y="1116904"/>
            <a:ext cx="503883" cy="1931922"/>
            <a:chOff x="0" y="-38100"/>
            <a:chExt cx="131775" cy="505235"/>
          </a:xfrm>
        </p:grpSpPr>
        <p:sp>
          <p:nvSpPr>
            <p:cNvPr id="1347" name="Google Shape;1347;p7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48" name="Google Shape;1348;p7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349" name="Google Shape;1349;p72"/>
          <p:cNvSpPr txBox="1"/>
          <p:nvPr/>
        </p:nvSpPr>
        <p:spPr>
          <a:xfrm>
            <a:off x="9144000" y="9895279"/>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See: Module: Handling AI &amp; Cyersecurity in uncertain times </a:t>
            </a:r>
            <a:endParaRPr b="0" i="0" sz="1400" u="none" cap="none" strike="noStrike">
              <a:solidFill>
                <a:srgbClr val="000000"/>
              </a:solidFill>
              <a:latin typeface="Arial"/>
              <a:ea typeface="Arial"/>
              <a:cs typeface="Arial"/>
              <a:sym typeface="Arial"/>
            </a:endParaRPr>
          </a:p>
        </p:txBody>
      </p:sp>
      <p:sp>
        <p:nvSpPr>
          <p:cNvPr id="1350" name="Google Shape;1350;p72"/>
          <p:cNvSpPr txBox="1"/>
          <p:nvPr>
            <p:ph idx="1" type="subTitle"/>
          </p:nvPr>
        </p:nvSpPr>
        <p:spPr>
          <a:xfrm>
            <a:off x="1032394" y="2447312"/>
            <a:ext cx="8111606"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Régi probléma</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 dezinformáció, az „álhírek” stb. nem új jelenségek.</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Hasonló jelenségek az emberiség történelmében is jelen voltak, még ha más néven is nevezik őket.</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Mi az helyzet ma?</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4" name="Shape 1354"/>
        <p:cNvGrpSpPr/>
        <p:nvPr/>
      </p:nvGrpSpPr>
      <p:grpSpPr>
        <a:xfrm>
          <a:off x="0" y="0"/>
          <a:ext cx="0" cy="0"/>
          <a:chOff x="0" y="0"/>
          <a:chExt cx="0" cy="0"/>
        </a:xfrm>
      </p:grpSpPr>
      <p:sp>
        <p:nvSpPr>
          <p:cNvPr id="1355" name="Google Shape;1355;p7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 dezinformáció új jellemzői napjainkban</a:t>
            </a:r>
            <a:endParaRPr/>
          </a:p>
        </p:txBody>
      </p:sp>
      <p:sp>
        <p:nvSpPr>
          <p:cNvPr id="1356" name="Google Shape;1356;p7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57" name="Google Shape;1357;p73"/>
          <p:cNvGrpSpPr/>
          <p:nvPr/>
        </p:nvGrpSpPr>
        <p:grpSpPr>
          <a:xfrm>
            <a:off x="790770" y="-112458"/>
            <a:ext cx="1427175" cy="786776"/>
            <a:chOff x="0" y="-38100"/>
            <a:chExt cx="373234" cy="205757"/>
          </a:xfrm>
        </p:grpSpPr>
        <p:sp>
          <p:nvSpPr>
            <p:cNvPr id="1358" name="Google Shape;1358;p7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59" name="Google Shape;1359;p7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60" name="Google Shape;1360;p73"/>
          <p:cNvGrpSpPr/>
          <p:nvPr/>
        </p:nvGrpSpPr>
        <p:grpSpPr>
          <a:xfrm>
            <a:off x="0" y="-112458"/>
            <a:ext cx="315272" cy="786776"/>
            <a:chOff x="0" y="-38100"/>
            <a:chExt cx="82450" cy="205757"/>
          </a:xfrm>
        </p:grpSpPr>
        <p:sp>
          <p:nvSpPr>
            <p:cNvPr id="1361" name="Google Shape;1361;p7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2" name="Google Shape;1362;p7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63" name="Google Shape;1363;p73"/>
          <p:cNvGrpSpPr/>
          <p:nvPr/>
        </p:nvGrpSpPr>
        <p:grpSpPr>
          <a:xfrm>
            <a:off x="0" y="1116904"/>
            <a:ext cx="503883" cy="1931922"/>
            <a:chOff x="0" y="-38100"/>
            <a:chExt cx="131775" cy="505235"/>
          </a:xfrm>
        </p:grpSpPr>
        <p:sp>
          <p:nvSpPr>
            <p:cNvPr id="1364" name="Google Shape;1364;p7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5" name="Google Shape;1365;p7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366" name="Google Shape;1366;p73"/>
          <p:cNvSpPr txBox="1"/>
          <p:nvPr/>
        </p:nvSpPr>
        <p:spPr>
          <a:xfrm>
            <a:off x="8038214" y="9895279"/>
            <a:ext cx="10249786"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https://een.ec.europa.eu/news/open-invitation-join-enterprise-europe-network-international-network-partner</a:t>
            </a:r>
            <a:endParaRPr b="0" i="0" sz="1400" u="none" cap="none" strike="noStrike">
              <a:solidFill>
                <a:srgbClr val="000000"/>
              </a:solidFill>
              <a:latin typeface="Arial"/>
              <a:ea typeface="Arial"/>
              <a:cs typeface="Arial"/>
              <a:sym typeface="Arial"/>
            </a:endParaRPr>
          </a:p>
        </p:txBody>
      </p:sp>
      <p:pic>
        <p:nvPicPr>
          <p:cNvPr id="1367" name="Google Shape;1367;p73"/>
          <p:cNvPicPr preferRelativeResize="0"/>
          <p:nvPr/>
        </p:nvPicPr>
        <p:blipFill rotWithShape="1">
          <a:blip r:embed="rId4">
            <a:alphaModFix/>
          </a:blip>
          <a:srcRect b="0" l="18164" r="0" t="0"/>
          <a:stretch/>
        </p:blipFill>
        <p:spPr>
          <a:xfrm>
            <a:off x="2905406" y="3048822"/>
            <a:ext cx="13298611" cy="5411876"/>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1" name="Shape 1371"/>
        <p:cNvGrpSpPr/>
        <p:nvPr/>
      </p:nvGrpSpPr>
      <p:grpSpPr>
        <a:xfrm>
          <a:off x="0" y="0"/>
          <a:ext cx="0" cy="0"/>
          <a:chOff x="0" y="0"/>
          <a:chExt cx="0" cy="0"/>
        </a:xfrm>
      </p:grpSpPr>
      <p:sp>
        <p:nvSpPr>
          <p:cNvPr id="1372" name="Google Shape;1372;p7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 dezinformáció új jellemzői napjainkban</a:t>
            </a:r>
            <a:endParaRPr/>
          </a:p>
        </p:txBody>
      </p:sp>
      <p:sp>
        <p:nvSpPr>
          <p:cNvPr id="1373" name="Google Shape;1373;p7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74" name="Google Shape;1374;p74"/>
          <p:cNvGrpSpPr/>
          <p:nvPr/>
        </p:nvGrpSpPr>
        <p:grpSpPr>
          <a:xfrm>
            <a:off x="790770" y="-112458"/>
            <a:ext cx="1427175" cy="786776"/>
            <a:chOff x="0" y="-38100"/>
            <a:chExt cx="373234" cy="205757"/>
          </a:xfrm>
        </p:grpSpPr>
        <p:sp>
          <p:nvSpPr>
            <p:cNvPr id="1375" name="Google Shape;1375;p7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76" name="Google Shape;1376;p7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77" name="Google Shape;1377;p74"/>
          <p:cNvGrpSpPr/>
          <p:nvPr/>
        </p:nvGrpSpPr>
        <p:grpSpPr>
          <a:xfrm>
            <a:off x="0" y="-112458"/>
            <a:ext cx="315272" cy="786776"/>
            <a:chOff x="0" y="-38100"/>
            <a:chExt cx="82450" cy="205757"/>
          </a:xfrm>
        </p:grpSpPr>
        <p:sp>
          <p:nvSpPr>
            <p:cNvPr id="1378" name="Google Shape;1378;p7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79" name="Google Shape;1379;p7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80" name="Google Shape;1380;p74"/>
          <p:cNvGrpSpPr/>
          <p:nvPr/>
        </p:nvGrpSpPr>
        <p:grpSpPr>
          <a:xfrm>
            <a:off x="0" y="1116904"/>
            <a:ext cx="503883" cy="1931922"/>
            <a:chOff x="0" y="-38100"/>
            <a:chExt cx="131775" cy="505235"/>
          </a:xfrm>
        </p:grpSpPr>
        <p:sp>
          <p:nvSpPr>
            <p:cNvPr id="1381" name="Google Shape;1381;p7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82" name="Google Shape;1382;p7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383" name="Google Shape;1383;p74"/>
          <p:cNvSpPr txBox="1"/>
          <p:nvPr>
            <p:ph idx="1" type="subTitle"/>
          </p:nvPr>
        </p:nvSpPr>
        <p:spPr>
          <a:xfrm>
            <a:off x="1149947" y="2179275"/>
            <a:ext cx="10397700" cy="1171800"/>
          </a:xfrm>
          <a:prstGeom prst="rect">
            <a:avLst/>
          </a:prstGeom>
          <a:noFill/>
          <a:ln>
            <a:noFill/>
          </a:ln>
        </p:spPr>
        <p:txBody>
          <a:bodyPr anchorCtr="0" anchor="t" bIns="45700" lIns="91425" spcFirstLastPara="1" rIns="91425" wrap="square" tIns="45700">
            <a:noAutofit/>
          </a:bodyPr>
          <a:lstStyle/>
          <a:p>
            <a:pPr indent="-254000" lvl="0" marL="4826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Digitális hálózatok</a:t>
            </a:r>
            <a:endParaRPr>
              <a:solidFill>
                <a:schemeClr val="dk1"/>
              </a:solidFill>
              <a:latin typeface="Bricolage Grotesque"/>
              <a:ea typeface="Bricolage Grotesque"/>
              <a:cs typeface="Bricolage Grotesque"/>
              <a:sym typeface="Bricolage Grotesque"/>
            </a:endParaRPr>
          </a:p>
          <a:p>
            <a:pPr indent="-254000" lvl="0" marL="4826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Terjedés sebessége</a:t>
            </a:r>
            <a:endParaRPr>
              <a:solidFill>
                <a:schemeClr val="dk1"/>
              </a:solidFill>
              <a:latin typeface="Bricolage Grotesque"/>
              <a:ea typeface="Bricolage Grotesque"/>
              <a:cs typeface="Bricolage Grotesque"/>
              <a:sym typeface="Bricolage Grotesque"/>
            </a:endParaRPr>
          </a:p>
          <a:p>
            <a:pPr indent="-254000" lvl="0" marL="4826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Könnyű hozzáférés példátlan mennyiségű információhoz</a:t>
            </a:r>
            <a:endParaRPr>
              <a:solidFill>
                <a:schemeClr val="dk1"/>
              </a:solidFill>
              <a:latin typeface="Bricolage Grotesque"/>
              <a:ea typeface="Bricolage Grotesque"/>
              <a:cs typeface="Bricolage Grotesque"/>
              <a:sym typeface="Bricolage Grotesque"/>
            </a:endParaRPr>
          </a:p>
          <a:p>
            <a:pPr indent="-254000" lvl="0" marL="4826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Könnyű hozzáférés az információk előállításához</a:t>
            </a:r>
            <a:endParaRPr>
              <a:solidFill>
                <a:schemeClr val="dk1"/>
              </a:solidFill>
              <a:latin typeface="Bricolage Grotesque"/>
              <a:ea typeface="Bricolage Grotesque"/>
              <a:cs typeface="Bricolage Grotesque"/>
              <a:sym typeface="Bricolage Grotesque"/>
            </a:endParaRPr>
          </a:p>
          <a:p>
            <a:pPr indent="-254000" lvl="0" marL="4826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Még könnyebb a mesterséges intelligenciának köszönhetően</a:t>
            </a:r>
            <a:endParaRPr>
              <a:solidFill>
                <a:schemeClr val="dk1"/>
              </a:solidFill>
              <a:latin typeface="Bricolage Grotesque"/>
              <a:ea typeface="Bricolage Grotesque"/>
              <a:cs typeface="Bricolage Grotesque"/>
              <a:sym typeface="Bricolage Grotesque"/>
            </a:endParaRPr>
          </a:p>
          <a:p>
            <a:pPr indent="-254000" lvl="0" marL="4826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Közösségi hálózat</a:t>
            </a:r>
            <a:endParaRPr>
              <a:solidFill>
                <a:schemeClr val="dk1"/>
              </a:solidFill>
              <a:latin typeface="Bricolage Grotesque"/>
              <a:ea typeface="Bricolage Grotesque"/>
              <a:cs typeface="Bricolage Grotesque"/>
              <a:sym typeface="Bricolage Grotesque"/>
            </a:endParaRPr>
          </a:p>
          <a:p>
            <a:pPr indent="-254000" lvl="0" marL="4826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Közvetítők kiiktatása</a:t>
            </a:r>
            <a:endParaRPr>
              <a:solidFill>
                <a:schemeClr val="dk1"/>
              </a:solidFill>
              <a:latin typeface="Bricolage Grotesque"/>
              <a:ea typeface="Bricolage Grotesque"/>
              <a:cs typeface="Bricolage Grotesque"/>
              <a:sym typeface="Bricolage Grotesque"/>
            </a:endParaRPr>
          </a:p>
          <a:p>
            <a:pPr indent="-254000" lvl="0" marL="482600" rtl="0" algn="l">
              <a:lnSpc>
                <a:spcPct val="170000"/>
              </a:lnSpc>
              <a:spcBef>
                <a:spcPts val="640"/>
              </a:spcBef>
              <a:spcAft>
                <a:spcPts val="0"/>
              </a:spcAft>
              <a:buSzPts val="3200"/>
              <a:buFont typeface="Calibri"/>
              <a:buNone/>
            </a:pPr>
            <a:r>
              <a:t/>
            </a:r>
            <a:endParaRPr>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7" name="Shape 1387"/>
        <p:cNvGrpSpPr/>
        <p:nvPr/>
      </p:nvGrpSpPr>
      <p:grpSpPr>
        <a:xfrm>
          <a:off x="0" y="0"/>
          <a:ext cx="0" cy="0"/>
          <a:chOff x="0" y="0"/>
          <a:chExt cx="0" cy="0"/>
        </a:xfrm>
      </p:grpSpPr>
      <p:sp>
        <p:nvSpPr>
          <p:cNvPr id="1388" name="Google Shape;1388;p7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 dezinformáció új jellemzői napjainkban</a:t>
            </a:r>
            <a:endParaRPr/>
          </a:p>
        </p:txBody>
      </p:sp>
      <p:sp>
        <p:nvSpPr>
          <p:cNvPr id="1389" name="Google Shape;1389;p7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90" name="Google Shape;1390;p75"/>
          <p:cNvGrpSpPr/>
          <p:nvPr/>
        </p:nvGrpSpPr>
        <p:grpSpPr>
          <a:xfrm>
            <a:off x="790770" y="-112458"/>
            <a:ext cx="1427175" cy="786776"/>
            <a:chOff x="0" y="-38100"/>
            <a:chExt cx="373234" cy="205757"/>
          </a:xfrm>
        </p:grpSpPr>
        <p:sp>
          <p:nvSpPr>
            <p:cNvPr id="1391" name="Google Shape;1391;p7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2" name="Google Shape;1392;p7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93" name="Google Shape;1393;p75"/>
          <p:cNvGrpSpPr/>
          <p:nvPr/>
        </p:nvGrpSpPr>
        <p:grpSpPr>
          <a:xfrm>
            <a:off x="0" y="-112458"/>
            <a:ext cx="315272" cy="786776"/>
            <a:chOff x="0" y="-38100"/>
            <a:chExt cx="82450" cy="205757"/>
          </a:xfrm>
        </p:grpSpPr>
        <p:sp>
          <p:nvSpPr>
            <p:cNvPr id="1394" name="Google Shape;1394;p7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5" name="Google Shape;1395;p7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96" name="Google Shape;1396;p75"/>
          <p:cNvGrpSpPr/>
          <p:nvPr/>
        </p:nvGrpSpPr>
        <p:grpSpPr>
          <a:xfrm>
            <a:off x="0" y="1116904"/>
            <a:ext cx="503883" cy="1931922"/>
            <a:chOff x="0" y="-38100"/>
            <a:chExt cx="131775" cy="505235"/>
          </a:xfrm>
        </p:grpSpPr>
        <p:sp>
          <p:nvSpPr>
            <p:cNvPr id="1397" name="Google Shape;1397;p7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8" name="Google Shape;1398;p7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399" name="Google Shape;1399;p75"/>
          <p:cNvSpPr txBox="1"/>
          <p:nvPr>
            <p:ph idx="1" type="subTitle"/>
          </p:nvPr>
        </p:nvSpPr>
        <p:spPr>
          <a:xfrm>
            <a:off x="1149945" y="1867050"/>
            <a:ext cx="14179800" cy="1172100"/>
          </a:xfrm>
          <a:prstGeom prst="rect">
            <a:avLst/>
          </a:prstGeom>
          <a:noFill/>
          <a:ln>
            <a:noFill/>
          </a:ln>
        </p:spPr>
        <p:txBody>
          <a:bodyPr anchorCtr="0" anchor="t" bIns="45700" lIns="91425" spcFirstLastPara="1" rIns="91425" wrap="square" tIns="45700">
            <a:noAutofit/>
          </a:bodyPr>
          <a:lstStyle/>
          <a:p>
            <a:pPr indent="-254000" lvl="0" marL="4826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Közvetítők kiiktatása:</a:t>
            </a:r>
            <a:endParaRPr>
              <a:solidFill>
                <a:schemeClr val="dk1"/>
              </a:solidFill>
              <a:latin typeface="Bricolage Grotesque"/>
              <a:ea typeface="Bricolage Grotesque"/>
              <a:cs typeface="Bricolage Grotesque"/>
              <a:sym typeface="Bricolage Grotesque"/>
            </a:endParaRPr>
          </a:p>
          <a:p>
            <a:pPr indent="-254000" lvl="0" marL="4826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 közvetítők kiiktatásának fogalma, amely eredetileg a közgazdaságtanban és a pénzügyekben jelent meg, a közvetítők eltávolításának tevékenységeként definiálható.</a:t>
            </a:r>
            <a:endParaRPr>
              <a:solidFill>
                <a:schemeClr val="dk1"/>
              </a:solidFill>
              <a:latin typeface="Bricolage Grotesque"/>
              <a:ea typeface="Bricolage Grotesque"/>
              <a:cs typeface="Bricolage Grotesque"/>
              <a:sym typeface="Bricolage Grotesque"/>
            </a:endParaRPr>
          </a:p>
          <a:p>
            <a:pPr indent="-254000" lvl="0" marL="4826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Az információ, a kommunikáció és a média esetében ez szakértők, például újságírók, vagy intézmények és szervezetek, például műsorszolgáltatók legyőzését vagy megkerülését jelenti, amelyek ellenőrzési formákat biztosíthatnak.</a:t>
            </a:r>
            <a:endParaRPr>
              <a:solidFill>
                <a:schemeClr val="dk1"/>
              </a:solidFill>
              <a:latin typeface="Bricolage Grotesque"/>
              <a:ea typeface="Bricolage Grotesque"/>
              <a:cs typeface="Bricolage Grotesque"/>
              <a:sym typeface="Bricolage Grotesque"/>
            </a:endParaRPr>
          </a:p>
          <a:p>
            <a:pPr indent="-254000" lvl="0" marL="482600" rtl="0" algn="l">
              <a:lnSpc>
                <a:spcPct val="170000"/>
              </a:lnSpc>
              <a:spcBef>
                <a:spcPts val="640"/>
              </a:spcBef>
              <a:spcAft>
                <a:spcPts val="0"/>
              </a:spcAft>
              <a:buSzPts val="3200"/>
              <a:buFont typeface="Calibri"/>
              <a:buNone/>
            </a:pPr>
            <a:r>
              <a:t/>
            </a:r>
            <a:endParaRPr>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3" name="Shape 1403"/>
        <p:cNvGrpSpPr/>
        <p:nvPr/>
      </p:nvGrpSpPr>
      <p:grpSpPr>
        <a:xfrm>
          <a:off x="0" y="0"/>
          <a:ext cx="0" cy="0"/>
          <a:chOff x="0" y="0"/>
          <a:chExt cx="0" cy="0"/>
        </a:xfrm>
      </p:grpSpPr>
      <p:sp>
        <p:nvSpPr>
          <p:cNvPr id="1404" name="Google Shape;1404;p7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 dezinformáció új jellemzői napjainkban</a:t>
            </a:r>
            <a:endParaRPr>
              <a:latin typeface="Bricolage Grotesque"/>
              <a:ea typeface="Bricolage Grotesque"/>
              <a:cs typeface="Bricolage Grotesque"/>
              <a:sym typeface="Bricolage Grotesque"/>
            </a:endParaRPr>
          </a:p>
        </p:txBody>
      </p:sp>
      <p:sp>
        <p:nvSpPr>
          <p:cNvPr id="1405" name="Google Shape;1405;p7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406" name="Google Shape;1406;p77"/>
          <p:cNvGrpSpPr/>
          <p:nvPr/>
        </p:nvGrpSpPr>
        <p:grpSpPr>
          <a:xfrm>
            <a:off x="790770" y="-112458"/>
            <a:ext cx="1427175" cy="786776"/>
            <a:chOff x="0" y="-38100"/>
            <a:chExt cx="373234" cy="205757"/>
          </a:xfrm>
        </p:grpSpPr>
        <p:sp>
          <p:nvSpPr>
            <p:cNvPr id="1407" name="Google Shape;1407;p7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08" name="Google Shape;1408;p7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09" name="Google Shape;1409;p77"/>
          <p:cNvGrpSpPr/>
          <p:nvPr/>
        </p:nvGrpSpPr>
        <p:grpSpPr>
          <a:xfrm>
            <a:off x="0" y="-112458"/>
            <a:ext cx="315272" cy="786776"/>
            <a:chOff x="0" y="-38100"/>
            <a:chExt cx="82450" cy="205757"/>
          </a:xfrm>
        </p:grpSpPr>
        <p:sp>
          <p:nvSpPr>
            <p:cNvPr id="1410" name="Google Shape;1410;p7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11" name="Google Shape;1411;p7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12" name="Google Shape;1412;p77"/>
          <p:cNvGrpSpPr/>
          <p:nvPr/>
        </p:nvGrpSpPr>
        <p:grpSpPr>
          <a:xfrm>
            <a:off x="0" y="1116904"/>
            <a:ext cx="503883" cy="1931922"/>
            <a:chOff x="0" y="-38100"/>
            <a:chExt cx="131775" cy="505235"/>
          </a:xfrm>
        </p:grpSpPr>
        <p:sp>
          <p:nvSpPr>
            <p:cNvPr id="1413" name="Google Shape;1413;p7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14" name="Google Shape;1414;p7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415" name="Google Shape;1415;p77"/>
          <p:cNvSpPr txBox="1"/>
          <p:nvPr>
            <p:ph idx="1" type="subTitle"/>
          </p:nvPr>
        </p:nvSpPr>
        <p:spPr>
          <a:xfrm>
            <a:off x="1200064" y="2950920"/>
            <a:ext cx="8111606" cy="1171944"/>
          </a:xfrm>
          <a:prstGeom prst="rect">
            <a:avLst/>
          </a:prstGeom>
          <a:noFill/>
          <a:ln>
            <a:noFill/>
          </a:ln>
        </p:spPr>
        <p:txBody>
          <a:bodyPr anchorCtr="0" anchor="t" bIns="45700" lIns="91425" spcFirstLastPara="1" rIns="91425" wrap="square" tIns="45700">
            <a:noAutofit/>
          </a:bodyPr>
          <a:lstStyle/>
          <a:p>
            <a:pPr indent="-457200" lvl="0" marL="457200" rtl="0" algn="l">
              <a:lnSpc>
                <a:spcPct val="170000"/>
              </a:lnSpc>
              <a:spcBef>
                <a:spcPts val="640"/>
              </a:spcBef>
              <a:spcAft>
                <a:spcPts val="0"/>
              </a:spcAft>
              <a:buSzPts val="3200"/>
              <a:buFont typeface="Bricolage Grotesque"/>
              <a:buChar char="-"/>
            </a:pPr>
            <a:r>
              <a:rPr lang="en-US">
                <a:solidFill>
                  <a:schemeClr val="dk1"/>
                </a:solidFill>
                <a:latin typeface="Bricolage Grotesque"/>
                <a:ea typeface="Bricolage Grotesque"/>
                <a:cs typeface="Bricolage Grotesque"/>
                <a:sym typeface="Bricolage Grotesque"/>
              </a:rPr>
              <a:t>Linkgazdaság</a:t>
            </a:r>
            <a:endParaRPr>
              <a:solidFill>
                <a:schemeClr val="dk1"/>
              </a:solidFill>
              <a:latin typeface="Bricolage Grotesque"/>
              <a:ea typeface="Bricolage Grotesque"/>
              <a:cs typeface="Bricolage Grotesque"/>
              <a:sym typeface="Bricolage Grotesque"/>
            </a:endParaRPr>
          </a:p>
          <a:p>
            <a:pPr indent="-457200" lvl="0" marL="457200" rtl="0" algn="l">
              <a:lnSpc>
                <a:spcPct val="170000"/>
              </a:lnSpc>
              <a:spcBef>
                <a:spcPts val="640"/>
              </a:spcBef>
              <a:spcAft>
                <a:spcPts val="0"/>
              </a:spcAft>
              <a:buSzPts val="3200"/>
              <a:buFont typeface="Bricolage Grotesque"/>
              <a:buChar char="-"/>
            </a:pPr>
            <a:r>
              <a:rPr lang="en-US">
                <a:solidFill>
                  <a:schemeClr val="dk1"/>
                </a:solidFill>
                <a:latin typeface="Bricolage Grotesque"/>
                <a:ea typeface="Bricolage Grotesque"/>
                <a:cs typeface="Bricolage Grotesque"/>
                <a:sym typeface="Bricolage Grotesque"/>
              </a:rPr>
              <a:t>Algoritmusok + linkek: a legtöbb linkkel rendelkező oldalak vannak a keresések élén.</a:t>
            </a:r>
            <a:endParaRPr>
              <a:solidFill>
                <a:schemeClr val="dk1"/>
              </a:solidFill>
              <a:latin typeface="Bricolage Grotesque"/>
              <a:ea typeface="Bricolage Grotesque"/>
              <a:cs typeface="Bricolage Grotesque"/>
              <a:sym typeface="Bricolage Grotesque"/>
            </a:endParaRPr>
          </a:p>
          <a:p>
            <a:pPr indent="-457200" lvl="0" marL="457200" rtl="0" algn="l">
              <a:lnSpc>
                <a:spcPct val="170000"/>
              </a:lnSpc>
              <a:spcBef>
                <a:spcPts val="640"/>
              </a:spcBef>
              <a:spcAft>
                <a:spcPts val="0"/>
              </a:spcAft>
              <a:buSzPts val="3200"/>
              <a:buFont typeface="Bricolage Grotesque"/>
              <a:buChar char="-"/>
            </a:pPr>
            <a:r>
              <a:rPr lang="en-US">
                <a:solidFill>
                  <a:schemeClr val="dk1"/>
                </a:solidFill>
                <a:latin typeface="Bricolage Grotesque"/>
                <a:ea typeface="Bricolage Grotesque"/>
                <a:cs typeface="Bricolage Grotesque"/>
                <a:sym typeface="Bricolage Grotesque"/>
              </a:rPr>
              <a:t>A keresőmotorok keresési eredményei nem azt emelik ki, hogy mi a relevánsabb, hanem azt, hogy mi kapcsolódik jobban.</a:t>
            </a:r>
            <a:endParaRPr>
              <a:solidFill>
                <a:schemeClr val="dk1"/>
              </a:solidFill>
              <a:latin typeface="Bricolage Grotesque"/>
              <a:ea typeface="Bricolage Grotesque"/>
              <a:cs typeface="Bricolage Grotesque"/>
              <a:sym typeface="Bricolage Grotesque"/>
            </a:endParaRPr>
          </a:p>
          <a:p>
            <a:pPr indent="-457200" lvl="0" marL="482600" rtl="0" algn="l">
              <a:lnSpc>
                <a:spcPct val="170000"/>
              </a:lnSpc>
              <a:spcBef>
                <a:spcPts val="640"/>
              </a:spcBef>
              <a:spcAft>
                <a:spcPts val="0"/>
              </a:spcAft>
              <a:buClr>
                <a:schemeClr val="dk1"/>
              </a:buClr>
              <a:buSzPts val="3200"/>
              <a:buFont typeface="Bricolage Grotesque"/>
              <a:buChar char="-"/>
            </a:pPr>
            <a:r>
              <a:t/>
            </a:r>
            <a:endParaRPr>
              <a:solidFill>
                <a:schemeClr val="dk1"/>
              </a:solidFill>
              <a:latin typeface="Bricolage Grotesque"/>
              <a:ea typeface="Bricolage Grotesque"/>
              <a:cs typeface="Bricolage Grotesque"/>
              <a:sym typeface="Bricolage Grotesque"/>
            </a:endParaRPr>
          </a:p>
        </p:txBody>
      </p:sp>
      <p:sp>
        <p:nvSpPr>
          <p:cNvPr id="1416" name="Google Shape;1416;p77"/>
          <p:cNvSpPr txBox="1"/>
          <p:nvPr/>
        </p:nvSpPr>
        <p:spPr>
          <a:xfrm>
            <a:off x="1615440" y="9895279"/>
            <a:ext cx="1667256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Gray, Jonathan, Liliana Bounegru, and Tommaso Venturini. 2020. “‘Fake News’ as Infrastructural Uncanny.” </a:t>
            </a:r>
            <a:r>
              <a:rPr b="0" i="1" lang="en-US" sz="1400" u="none" cap="none" strike="noStrike">
                <a:solidFill>
                  <a:srgbClr val="000000"/>
                </a:solidFill>
                <a:latin typeface="Arial"/>
                <a:ea typeface="Arial"/>
                <a:cs typeface="Arial"/>
                <a:sym typeface="Arial"/>
              </a:rPr>
              <a:t>New Media &amp; Society </a:t>
            </a:r>
            <a:r>
              <a:rPr b="0" i="0" lang="en-US" sz="1400" u="none" cap="none" strike="noStrike">
                <a:solidFill>
                  <a:srgbClr val="000000"/>
                </a:solidFill>
                <a:latin typeface="Arial"/>
                <a:ea typeface="Arial"/>
                <a:cs typeface="Arial"/>
                <a:sym typeface="Arial"/>
              </a:rPr>
              <a:t>22 (2): 317–41. https://doi.org/10.1177/1461444819856912.</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0" name="Shape 1420"/>
        <p:cNvGrpSpPr/>
        <p:nvPr/>
      </p:nvGrpSpPr>
      <p:grpSpPr>
        <a:xfrm>
          <a:off x="0" y="0"/>
          <a:ext cx="0" cy="0"/>
          <a:chOff x="0" y="0"/>
          <a:chExt cx="0" cy="0"/>
        </a:xfrm>
      </p:grpSpPr>
      <p:sp>
        <p:nvSpPr>
          <p:cNvPr id="1421" name="Google Shape;1421;p7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 dezinformáció új jellemzői napjainkban</a:t>
            </a:r>
            <a:endParaRPr/>
          </a:p>
        </p:txBody>
      </p:sp>
      <p:sp>
        <p:nvSpPr>
          <p:cNvPr id="1422" name="Google Shape;1422;p7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423" name="Google Shape;1423;p78"/>
          <p:cNvGrpSpPr/>
          <p:nvPr/>
        </p:nvGrpSpPr>
        <p:grpSpPr>
          <a:xfrm>
            <a:off x="790770" y="-112458"/>
            <a:ext cx="1427175" cy="786776"/>
            <a:chOff x="0" y="-38100"/>
            <a:chExt cx="373234" cy="205757"/>
          </a:xfrm>
        </p:grpSpPr>
        <p:sp>
          <p:nvSpPr>
            <p:cNvPr id="1424" name="Google Shape;1424;p7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25" name="Google Shape;1425;p7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26" name="Google Shape;1426;p78"/>
          <p:cNvGrpSpPr/>
          <p:nvPr/>
        </p:nvGrpSpPr>
        <p:grpSpPr>
          <a:xfrm>
            <a:off x="0" y="-112458"/>
            <a:ext cx="315272" cy="786776"/>
            <a:chOff x="0" y="-38100"/>
            <a:chExt cx="82450" cy="205757"/>
          </a:xfrm>
        </p:grpSpPr>
        <p:sp>
          <p:nvSpPr>
            <p:cNvPr id="1427" name="Google Shape;1427;p7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28" name="Google Shape;1428;p7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29" name="Google Shape;1429;p78"/>
          <p:cNvGrpSpPr/>
          <p:nvPr/>
        </p:nvGrpSpPr>
        <p:grpSpPr>
          <a:xfrm>
            <a:off x="0" y="1116904"/>
            <a:ext cx="503883" cy="1931922"/>
            <a:chOff x="0" y="-38100"/>
            <a:chExt cx="131775" cy="505235"/>
          </a:xfrm>
        </p:grpSpPr>
        <p:sp>
          <p:nvSpPr>
            <p:cNvPr id="1430" name="Google Shape;1430;p7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31" name="Google Shape;1431;p7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432" name="Google Shape;1432;p78"/>
          <p:cNvSpPr txBox="1"/>
          <p:nvPr>
            <p:ph idx="1" type="subTitle"/>
          </p:nvPr>
        </p:nvSpPr>
        <p:spPr>
          <a:xfrm>
            <a:off x="1200064" y="2950920"/>
            <a:ext cx="8111606"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Like gazdaság</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 legnépszerűbb szereplők azok, akik több „lájkot” kapnak</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Az algoritmusoknak köszönhetően a felhasználók hasonló tartalmakkal jelennek meg, mint amelyeket „lájkoltak”</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1433" name="Google Shape;1433;p78"/>
          <p:cNvSpPr txBox="1"/>
          <p:nvPr/>
        </p:nvSpPr>
        <p:spPr>
          <a:xfrm>
            <a:off x="1615440" y="9895279"/>
            <a:ext cx="1667256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Gray, Jonathan, Liliana Bounegru, and Tommaso Venturini. 2020. “‘Fake News’ as Infrastructural Uncanny.” </a:t>
            </a:r>
            <a:r>
              <a:rPr b="0" i="1" lang="en-US" sz="1400" u="none" cap="none" strike="noStrike">
                <a:solidFill>
                  <a:srgbClr val="000000"/>
                </a:solidFill>
                <a:latin typeface="Arial"/>
                <a:ea typeface="Arial"/>
                <a:cs typeface="Arial"/>
                <a:sym typeface="Arial"/>
              </a:rPr>
              <a:t>New Media &amp; Society </a:t>
            </a:r>
            <a:r>
              <a:rPr b="0" i="0" lang="en-US" sz="1400" u="none" cap="none" strike="noStrike">
                <a:solidFill>
                  <a:srgbClr val="000000"/>
                </a:solidFill>
                <a:latin typeface="Arial"/>
                <a:ea typeface="Arial"/>
                <a:cs typeface="Arial"/>
                <a:sym typeface="Arial"/>
              </a:rPr>
              <a:t>22 (2): 317–41. https://doi.org/10.1177/1461444819856912.</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7" name="Shape 1437"/>
        <p:cNvGrpSpPr/>
        <p:nvPr/>
      </p:nvGrpSpPr>
      <p:grpSpPr>
        <a:xfrm>
          <a:off x="0" y="0"/>
          <a:ext cx="0" cy="0"/>
          <a:chOff x="0" y="0"/>
          <a:chExt cx="0" cy="0"/>
        </a:xfrm>
      </p:grpSpPr>
      <p:sp>
        <p:nvSpPr>
          <p:cNvPr id="1438" name="Google Shape;1438;p7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 dezinformáció új jellemzői napjainkban</a:t>
            </a:r>
            <a:endParaRPr/>
          </a:p>
        </p:txBody>
      </p:sp>
      <p:sp>
        <p:nvSpPr>
          <p:cNvPr id="1439" name="Google Shape;1439;p7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440" name="Google Shape;1440;p79"/>
          <p:cNvGrpSpPr/>
          <p:nvPr/>
        </p:nvGrpSpPr>
        <p:grpSpPr>
          <a:xfrm>
            <a:off x="790770" y="-112458"/>
            <a:ext cx="1427175" cy="786776"/>
            <a:chOff x="0" y="-38100"/>
            <a:chExt cx="373234" cy="205757"/>
          </a:xfrm>
        </p:grpSpPr>
        <p:sp>
          <p:nvSpPr>
            <p:cNvPr id="1441" name="Google Shape;1441;p7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42" name="Google Shape;1442;p7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43" name="Google Shape;1443;p79"/>
          <p:cNvGrpSpPr/>
          <p:nvPr/>
        </p:nvGrpSpPr>
        <p:grpSpPr>
          <a:xfrm>
            <a:off x="0" y="-112458"/>
            <a:ext cx="315272" cy="786776"/>
            <a:chOff x="0" y="-38100"/>
            <a:chExt cx="82450" cy="205757"/>
          </a:xfrm>
        </p:grpSpPr>
        <p:sp>
          <p:nvSpPr>
            <p:cNvPr id="1444" name="Google Shape;1444;p7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45" name="Google Shape;1445;p7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46" name="Google Shape;1446;p79"/>
          <p:cNvGrpSpPr/>
          <p:nvPr/>
        </p:nvGrpSpPr>
        <p:grpSpPr>
          <a:xfrm>
            <a:off x="0" y="1116904"/>
            <a:ext cx="503883" cy="1931922"/>
            <a:chOff x="0" y="-38100"/>
            <a:chExt cx="131775" cy="505235"/>
          </a:xfrm>
        </p:grpSpPr>
        <p:sp>
          <p:nvSpPr>
            <p:cNvPr id="1447" name="Google Shape;1447;p7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48" name="Google Shape;1448;p7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449" name="Google Shape;1449;p79"/>
          <p:cNvSpPr txBox="1"/>
          <p:nvPr>
            <p:ph idx="1" type="subTitle"/>
          </p:nvPr>
        </p:nvSpPr>
        <p:spPr>
          <a:xfrm>
            <a:off x="1200064" y="2950920"/>
            <a:ext cx="3660035" cy="1171944"/>
          </a:xfrm>
          <a:prstGeom prst="rect">
            <a:avLst/>
          </a:prstGeom>
          <a:noFill/>
          <a:ln>
            <a:noFill/>
          </a:ln>
        </p:spPr>
        <p:txBody>
          <a:bodyPr anchorCtr="0" anchor="t" bIns="45700" lIns="91425" spcFirstLastPara="1" rIns="91425" wrap="square" tIns="45700">
            <a:noAutofit/>
          </a:bodyPr>
          <a:lstStyle/>
          <a:p>
            <a:pPr indent="-457200" lvl="0" marL="482600" rtl="0" algn="l">
              <a:lnSpc>
                <a:spcPct val="170000"/>
              </a:lnSpc>
              <a:spcBef>
                <a:spcPts val="640"/>
              </a:spcBef>
              <a:spcAft>
                <a:spcPts val="0"/>
              </a:spcAft>
              <a:buSzPts val="3200"/>
              <a:buFont typeface="Bricolage Grotesque"/>
              <a:buChar char="-"/>
            </a:pPr>
            <a:r>
              <a:rPr lang="en-US">
                <a:solidFill>
                  <a:schemeClr val="dk1"/>
                </a:solidFill>
                <a:latin typeface="Bricolage Grotesque"/>
                <a:ea typeface="Bricolage Grotesque"/>
                <a:cs typeface="Bricolage Grotesque"/>
                <a:sym typeface="Bricolage Grotesque"/>
              </a:rPr>
              <a:t>Link gazdaság</a:t>
            </a:r>
            <a:endParaRPr/>
          </a:p>
          <a:p>
            <a:pPr indent="-457200" lvl="0" marL="482600" rtl="0" algn="l">
              <a:lnSpc>
                <a:spcPct val="170000"/>
              </a:lnSpc>
              <a:spcBef>
                <a:spcPts val="640"/>
              </a:spcBef>
              <a:spcAft>
                <a:spcPts val="0"/>
              </a:spcAft>
              <a:buSzPts val="3200"/>
              <a:buFont typeface="Bricolage Grotesque"/>
              <a:buChar char="-"/>
            </a:pPr>
            <a:r>
              <a:rPr lang="en-US">
                <a:solidFill>
                  <a:schemeClr val="dk1"/>
                </a:solidFill>
                <a:latin typeface="Bricolage Grotesque"/>
                <a:ea typeface="Bricolage Grotesque"/>
                <a:cs typeface="Bricolage Grotesque"/>
                <a:sym typeface="Bricolage Grotesque"/>
              </a:rPr>
              <a:t>Like gazdaság</a:t>
            </a:r>
            <a:endParaRPr/>
          </a:p>
        </p:txBody>
      </p:sp>
      <p:sp>
        <p:nvSpPr>
          <p:cNvPr id="1450" name="Google Shape;1450;p79"/>
          <p:cNvSpPr txBox="1"/>
          <p:nvPr/>
        </p:nvSpPr>
        <p:spPr>
          <a:xfrm>
            <a:off x="1615440" y="9763780"/>
            <a:ext cx="16672560" cy="52322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See, Module “Information and Media Literacy”</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Gray, Jonathan, Liliana Bounegru, and Tommaso Venturini. 2020. “‘Fake News’ as Infrastructural Uncanny.” </a:t>
            </a:r>
            <a:r>
              <a:rPr b="0" i="1" lang="en-US" sz="1400" u="none" cap="none" strike="noStrike">
                <a:solidFill>
                  <a:srgbClr val="000000"/>
                </a:solidFill>
                <a:latin typeface="Arial"/>
                <a:ea typeface="Arial"/>
                <a:cs typeface="Arial"/>
                <a:sym typeface="Arial"/>
              </a:rPr>
              <a:t>New Media &amp; Society </a:t>
            </a:r>
            <a:r>
              <a:rPr b="0" i="0" lang="en-US" sz="1400" u="none" cap="none" strike="noStrike">
                <a:solidFill>
                  <a:srgbClr val="000000"/>
                </a:solidFill>
                <a:latin typeface="Arial"/>
                <a:ea typeface="Arial"/>
                <a:cs typeface="Arial"/>
                <a:sym typeface="Arial"/>
              </a:rPr>
              <a:t>22 (2): 317–41. https://doi.org/10.1177/1461444819856912.</a:t>
            </a:r>
            <a:endParaRPr b="0" i="0" sz="1400" u="none" cap="none" strike="noStrike">
              <a:solidFill>
                <a:srgbClr val="000000"/>
              </a:solidFill>
              <a:latin typeface="Arial"/>
              <a:ea typeface="Arial"/>
              <a:cs typeface="Arial"/>
              <a:sym typeface="Arial"/>
            </a:endParaRPr>
          </a:p>
        </p:txBody>
      </p:sp>
      <p:cxnSp>
        <p:nvCxnSpPr>
          <p:cNvPr id="1451" name="Google Shape;1451;p79"/>
          <p:cNvCxnSpPr/>
          <p:nvPr/>
        </p:nvCxnSpPr>
        <p:spPr>
          <a:xfrm>
            <a:off x="4860099" y="3582444"/>
            <a:ext cx="1252602" cy="56293"/>
          </a:xfrm>
          <a:prstGeom prst="straightConnector1">
            <a:avLst/>
          </a:prstGeom>
          <a:noFill/>
          <a:ln cap="flat" cmpd="sng" w="9525">
            <a:solidFill>
              <a:schemeClr val="dk1"/>
            </a:solidFill>
            <a:prstDash val="solid"/>
            <a:round/>
            <a:headEnd len="sm" w="sm" type="none"/>
            <a:tailEnd len="med" w="med" type="triangle"/>
          </a:ln>
        </p:spPr>
      </p:cxnSp>
      <p:cxnSp>
        <p:nvCxnSpPr>
          <p:cNvPr id="1452" name="Google Shape;1452;p79"/>
          <p:cNvCxnSpPr/>
          <p:nvPr/>
        </p:nvCxnSpPr>
        <p:spPr>
          <a:xfrm flipH="1" rot="10800000">
            <a:off x="4860099" y="3646665"/>
            <a:ext cx="1252602" cy="889845"/>
          </a:xfrm>
          <a:prstGeom prst="straightConnector1">
            <a:avLst/>
          </a:prstGeom>
          <a:noFill/>
          <a:ln cap="flat" cmpd="sng" w="9525">
            <a:solidFill>
              <a:schemeClr val="dk1"/>
            </a:solidFill>
            <a:prstDash val="solid"/>
            <a:round/>
            <a:headEnd len="sm" w="sm" type="none"/>
            <a:tailEnd len="med" w="med" type="triangle"/>
          </a:ln>
        </p:spPr>
      </p:cxnSp>
      <p:sp>
        <p:nvSpPr>
          <p:cNvPr id="1453" name="Google Shape;1453;p79"/>
          <p:cNvSpPr txBox="1"/>
          <p:nvPr/>
        </p:nvSpPr>
        <p:spPr>
          <a:xfrm>
            <a:off x="6112700" y="2960326"/>
            <a:ext cx="5817300" cy="1006500"/>
          </a:xfrm>
          <a:prstGeom prst="rect">
            <a:avLst/>
          </a:prstGeom>
          <a:noFill/>
          <a:ln>
            <a:noFill/>
          </a:ln>
        </p:spPr>
        <p:txBody>
          <a:bodyPr anchorCtr="0" anchor="t" bIns="45700" lIns="91425" spcFirstLastPara="1" rIns="91425" wrap="square" tIns="45700">
            <a:noAutofit/>
          </a:bodyPr>
          <a:lstStyle/>
          <a:p>
            <a:pPr indent="0" lvl="0" marL="25400" marR="0" rtl="0" algn="l">
              <a:lnSpc>
                <a:spcPct val="10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Összekapcsolásra vagy összekapcsolásra tervezett tartalom</a:t>
            </a:r>
            <a:endParaRPr b="0" i="0" sz="1400" u="none" cap="none" strike="noStrike">
              <a:solidFill>
                <a:srgbClr val="000000"/>
              </a:solidFill>
              <a:latin typeface="Arial"/>
              <a:ea typeface="Arial"/>
              <a:cs typeface="Arial"/>
              <a:sym typeface="Arial"/>
            </a:endParaRPr>
          </a:p>
        </p:txBody>
      </p:sp>
      <p:cxnSp>
        <p:nvCxnSpPr>
          <p:cNvPr id="1454" name="Google Shape;1454;p79"/>
          <p:cNvCxnSpPr/>
          <p:nvPr/>
        </p:nvCxnSpPr>
        <p:spPr>
          <a:xfrm>
            <a:off x="4860099" y="3766491"/>
            <a:ext cx="1252602" cy="770019"/>
          </a:xfrm>
          <a:prstGeom prst="straightConnector1">
            <a:avLst/>
          </a:prstGeom>
          <a:noFill/>
          <a:ln cap="flat" cmpd="sng" w="9525">
            <a:solidFill>
              <a:schemeClr val="dk1"/>
            </a:solidFill>
            <a:prstDash val="solid"/>
            <a:round/>
            <a:headEnd len="sm" w="sm" type="none"/>
            <a:tailEnd len="med" w="med" type="triangle"/>
          </a:ln>
        </p:spPr>
      </p:cxnSp>
      <p:cxnSp>
        <p:nvCxnSpPr>
          <p:cNvPr id="1455" name="Google Shape;1455;p79"/>
          <p:cNvCxnSpPr/>
          <p:nvPr/>
        </p:nvCxnSpPr>
        <p:spPr>
          <a:xfrm flipH="1" rot="10800000">
            <a:off x="4860099" y="4544438"/>
            <a:ext cx="1252602" cy="170492"/>
          </a:xfrm>
          <a:prstGeom prst="straightConnector1">
            <a:avLst/>
          </a:prstGeom>
          <a:noFill/>
          <a:ln cap="flat" cmpd="sng" w="9525">
            <a:solidFill>
              <a:schemeClr val="dk1"/>
            </a:solidFill>
            <a:prstDash val="solid"/>
            <a:round/>
            <a:headEnd len="sm" w="sm" type="none"/>
            <a:tailEnd len="med" w="med" type="triangle"/>
          </a:ln>
        </p:spPr>
      </p:cxnSp>
      <p:sp>
        <p:nvSpPr>
          <p:cNvPr id="1456" name="Google Shape;1456;p79"/>
          <p:cNvSpPr txBox="1"/>
          <p:nvPr/>
        </p:nvSpPr>
        <p:spPr>
          <a:xfrm>
            <a:off x="6656300" y="4538247"/>
            <a:ext cx="5900100" cy="770100"/>
          </a:xfrm>
          <a:prstGeom prst="rect">
            <a:avLst/>
          </a:prstGeom>
          <a:noFill/>
          <a:ln>
            <a:noFill/>
          </a:ln>
        </p:spPr>
        <p:txBody>
          <a:bodyPr anchorCtr="0" anchor="t" bIns="45700" lIns="91425" spcFirstLastPara="1" rIns="91425" wrap="square" tIns="45700">
            <a:noAutofit/>
          </a:bodyPr>
          <a:lstStyle/>
          <a:p>
            <a:pPr indent="0" lvl="0" marL="25400" marR="0" rtl="0" algn="l">
              <a:lnSpc>
                <a:spcPct val="10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Tartalmak és felhasználók homogén klaszterének létrehozása</a:t>
            </a:r>
            <a:endParaRPr b="0" i="0" sz="1400" u="none" cap="none" strike="noStrike">
              <a:solidFill>
                <a:srgbClr val="000000"/>
              </a:solidFill>
              <a:latin typeface="Arial"/>
              <a:ea typeface="Arial"/>
              <a:cs typeface="Arial"/>
              <a:sym typeface="Arial"/>
            </a:endParaRPr>
          </a:p>
        </p:txBody>
      </p:sp>
      <p:cxnSp>
        <p:nvCxnSpPr>
          <p:cNvPr id="1457" name="Google Shape;1457;p79"/>
          <p:cNvCxnSpPr/>
          <p:nvPr/>
        </p:nvCxnSpPr>
        <p:spPr>
          <a:xfrm>
            <a:off x="11929972" y="4688816"/>
            <a:ext cx="1295374" cy="26114"/>
          </a:xfrm>
          <a:prstGeom prst="straightConnector1">
            <a:avLst/>
          </a:prstGeom>
          <a:noFill/>
          <a:ln cap="flat" cmpd="sng" w="9525">
            <a:solidFill>
              <a:schemeClr val="dk1"/>
            </a:solidFill>
            <a:prstDash val="solid"/>
            <a:round/>
            <a:headEnd len="sm" w="sm" type="none"/>
            <a:tailEnd len="med" w="med" type="triangle"/>
          </a:ln>
        </p:spPr>
      </p:cxnSp>
      <p:sp>
        <p:nvSpPr>
          <p:cNvPr id="1458" name="Google Shape;1458;p79"/>
          <p:cNvSpPr txBox="1"/>
          <p:nvPr/>
        </p:nvSpPr>
        <p:spPr>
          <a:xfrm>
            <a:off x="13346124" y="4329758"/>
            <a:ext cx="3291495" cy="770344"/>
          </a:xfrm>
          <a:prstGeom prst="rect">
            <a:avLst/>
          </a:prstGeom>
          <a:noFill/>
          <a:ln>
            <a:noFill/>
          </a:ln>
        </p:spPr>
        <p:txBody>
          <a:bodyPr anchorCtr="0" anchor="t" bIns="45700" lIns="91425" spcFirstLastPara="1" rIns="91425" wrap="square" tIns="45700">
            <a:noAutofit/>
          </a:bodyPr>
          <a:lstStyle/>
          <a:p>
            <a:pPr indent="0" lvl="0" marL="25400" marR="0" rtl="0" algn="l">
              <a:lnSpc>
                <a:spcPct val="100000"/>
              </a:lnSpc>
              <a:spcBef>
                <a:spcPts val="640"/>
              </a:spcBef>
              <a:spcAft>
                <a:spcPts val="0"/>
              </a:spcAft>
              <a:buClr>
                <a:srgbClr val="888888"/>
              </a:buClr>
              <a:buSzPts val="3200"/>
              <a:buFont typeface="Arial"/>
              <a:buNone/>
            </a:pPr>
            <a:r>
              <a:rPr b="0" i="0" lang="en-US" sz="3200" u="none" cap="none" strike="noStrike">
                <a:solidFill>
                  <a:schemeClr val="dk1"/>
                </a:solidFill>
                <a:latin typeface="Bricolage Grotesque"/>
                <a:ea typeface="Bricolage Grotesque"/>
                <a:cs typeface="Bricolage Grotesque"/>
                <a:sym typeface="Bricolage Grotesque"/>
              </a:rPr>
              <a:t>Echo chambers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2" name="Shape 1462"/>
        <p:cNvGrpSpPr/>
        <p:nvPr/>
      </p:nvGrpSpPr>
      <p:grpSpPr>
        <a:xfrm>
          <a:off x="0" y="0"/>
          <a:ext cx="0" cy="0"/>
          <a:chOff x="0" y="0"/>
          <a:chExt cx="0" cy="0"/>
        </a:xfrm>
      </p:grpSpPr>
      <p:sp>
        <p:nvSpPr>
          <p:cNvPr id="1463" name="Google Shape;1463;p8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 dezinformáció új jellemzői napjainkban</a:t>
            </a:r>
            <a:endParaRPr/>
          </a:p>
        </p:txBody>
      </p:sp>
      <p:sp>
        <p:nvSpPr>
          <p:cNvPr id="1464" name="Google Shape;1464;p8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465" name="Google Shape;1465;p80"/>
          <p:cNvGrpSpPr/>
          <p:nvPr/>
        </p:nvGrpSpPr>
        <p:grpSpPr>
          <a:xfrm>
            <a:off x="790770" y="-112458"/>
            <a:ext cx="1427175" cy="786776"/>
            <a:chOff x="0" y="-38100"/>
            <a:chExt cx="373234" cy="205757"/>
          </a:xfrm>
        </p:grpSpPr>
        <p:sp>
          <p:nvSpPr>
            <p:cNvPr id="1466" name="Google Shape;1466;p8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7" name="Google Shape;1467;p8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68" name="Google Shape;1468;p80"/>
          <p:cNvGrpSpPr/>
          <p:nvPr/>
        </p:nvGrpSpPr>
        <p:grpSpPr>
          <a:xfrm>
            <a:off x="0" y="-112458"/>
            <a:ext cx="315272" cy="786776"/>
            <a:chOff x="0" y="-38100"/>
            <a:chExt cx="82450" cy="205757"/>
          </a:xfrm>
        </p:grpSpPr>
        <p:sp>
          <p:nvSpPr>
            <p:cNvPr id="1469" name="Google Shape;1469;p8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70" name="Google Shape;1470;p8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71" name="Google Shape;1471;p80"/>
          <p:cNvGrpSpPr/>
          <p:nvPr/>
        </p:nvGrpSpPr>
        <p:grpSpPr>
          <a:xfrm>
            <a:off x="0" y="1116904"/>
            <a:ext cx="503883" cy="1931922"/>
            <a:chOff x="0" y="-38100"/>
            <a:chExt cx="131775" cy="505235"/>
          </a:xfrm>
        </p:grpSpPr>
        <p:sp>
          <p:nvSpPr>
            <p:cNvPr id="1472" name="Google Shape;1472;p8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73" name="Google Shape;1473;p8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474" name="Google Shape;1474;p80"/>
          <p:cNvSpPr txBox="1"/>
          <p:nvPr>
            <p:ph idx="1" type="subTitle"/>
          </p:nvPr>
        </p:nvSpPr>
        <p:spPr>
          <a:xfrm>
            <a:off x="1200064" y="2950920"/>
            <a:ext cx="6285810"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 dezinformáció terjedése tehát infrastrukturális jellegű.</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 felhasználók hozzájárulnak, de nem ők az egyetlen felelős szereplők.</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1475" name="Google Shape;1475;p80"/>
          <p:cNvSpPr txBox="1"/>
          <p:nvPr/>
        </p:nvSpPr>
        <p:spPr>
          <a:xfrm>
            <a:off x="1615440" y="9895279"/>
            <a:ext cx="1667256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Gray, Jonathan, Liliana Bounegru, and Tommaso Venturini. 2020. “‘Fake News’ as Infrastructural Uncanny.” </a:t>
            </a:r>
            <a:r>
              <a:rPr b="0" i="1" lang="en-US" sz="1400" u="none" cap="none" strike="noStrike">
                <a:solidFill>
                  <a:srgbClr val="000000"/>
                </a:solidFill>
                <a:latin typeface="Arial"/>
                <a:ea typeface="Arial"/>
                <a:cs typeface="Arial"/>
                <a:sym typeface="Arial"/>
              </a:rPr>
              <a:t>New Media &amp; Society </a:t>
            </a:r>
            <a:r>
              <a:rPr b="0" i="0" lang="en-US" sz="1400" u="none" cap="none" strike="noStrike">
                <a:solidFill>
                  <a:srgbClr val="000000"/>
                </a:solidFill>
                <a:latin typeface="Arial"/>
                <a:ea typeface="Arial"/>
                <a:cs typeface="Arial"/>
                <a:sym typeface="Arial"/>
              </a:rPr>
              <a:t>22 (2): 317–41. https://doi.org/10.1177/1461444819856912.</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9" name="Shape 1479"/>
        <p:cNvGrpSpPr/>
        <p:nvPr/>
      </p:nvGrpSpPr>
      <p:grpSpPr>
        <a:xfrm>
          <a:off x="0" y="0"/>
          <a:ext cx="0" cy="0"/>
          <a:chOff x="0" y="0"/>
          <a:chExt cx="0" cy="0"/>
        </a:xfrm>
      </p:grpSpPr>
      <p:sp>
        <p:nvSpPr>
          <p:cNvPr id="1480" name="Google Shape;1480;p8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Ökoszisztéma alapú megközelítés a dezinformációval szemben</a:t>
            </a:r>
            <a:endParaRPr/>
          </a:p>
        </p:txBody>
      </p:sp>
      <p:sp>
        <p:nvSpPr>
          <p:cNvPr id="1481" name="Google Shape;1481;p8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482" name="Google Shape;1482;p81"/>
          <p:cNvGrpSpPr/>
          <p:nvPr/>
        </p:nvGrpSpPr>
        <p:grpSpPr>
          <a:xfrm>
            <a:off x="790770" y="-112458"/>
            <a:ext cx="1427175" cy="786776"/>
            <a:chOff x="0" y="-38100"/>
            <a:chExt cx="373234" cy="205757"/>
          </a:xfrm>
        </p:grpSpPr>
        <p:sp>
          <p:nvSpPr>
            <p:cNvPr id="1483" name="Google Shape;1483;p8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4" name="Google Shape;1484;p8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85" name="Google Shape;1485;p81"/>
          <p:cNvGrpSpPr/>
          <p:nvPr/>
        </p:nvGrpSpPr>
        <p:grpSpPr>
          <a:xfrm>
            <a:off x="0" y="-112458"/>
            <a:ext cx="315272" cy="786776"/>
            <a:chOff x="0" y="-38100"/>
            <a:chExt cx="82450" cy="205757"/>
          </a:xfrm>
        </p:grpSpPr>
        <p:sp>
          <p:nvSpPr>
            <p:cNvPr id="1486" name="Google Shape;1486;p8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7" name="Google Shape;1487;p8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88" name="Google Shape;1488;p81"/>
          <p:cNvGrpSpPr/>
          <p:nvPr/>
        </p:nvGrpSpPr>
        <p:grpSpPr>
          <a:xfrm>
            <a:off x="0" y="1116904"/>
            <a:ext cx="503883" cy="1931922"/>
            <a:chOff x="0" y="-38100"/>
            <a:chExt cx="131775" cy="505235"/>
          </a:xfrm>
        </p:grpSpPr>
        <p:sp>
          <p:nvSpPr>
            <p:cNvPr id="1489" name="Google Shape;1489;p8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90" name="Google Shape;1490;p8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491" name="Google Shape;1491;p81"/>
          <p:cNvPicPr preferRelativeResize="0"/>
          <p:nvPr/>
        </p:nvPicPr>
        <p:blipFill rotWithShape="1">
          <a:blip r:embed="rId4">
            <a:alphaModFix/>
          </a:blip>
          <a:srcRect b="0" l="0" r="0" t="10737"/>
          <a:stretch/>
        </p:blipFill>
        <p:spPr>
          <a:xfrm>
            <a:off x="4304624" y="2072640"/>
            <a:ext cx="9678751" cy="6981418"/>
          </a:xfrm>
          <a:prstGeom prst="rect">
            <a:avLst/>
          </a:prstGeom>
          <a:noFill/>
          <a:ln>
            <a:noFill/>
          </a:ln>
        </p:spPr>
      </p:pic>
      <p:sp>
        <p:nvSpPr>
          <p:cNvPr id="1492" name="Google Shape;1492;p81"/>
          <p:cNvSpPr txBox="1"/>
          <p:nvPr/>
        </p:nvSpPr>
        <p:spPr>
          <a:xfrm>
            <a:off x="5759338" y="9907521"/>
            <a:ext cx="12528662"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a:t>
            </a:r>
            <a:r>
              <a:rPr b="1" i="0" lang="en-US" sz="1400" u="none" cap="none" strike="noStrike">
                <a:solidFill>
                  <a:srgbClr val="000000"/>
                </a:solidFill>
                <a:latin typeface="Arial"/>
                <a:ea typeface="Arial"/>
                <a:cs typeface="Arial"/>
                <a:sym typeface="Arial"/>
              </a:rPr>
              <a:t>Disinformation: sources, spread and impact, UK Parliament Post, </a:t>
            </a:r>
            <a:r>
              <a:rPr b="0" i="0" lang="en-US" sz="1400" u="none" cap="none" strike="noStrike">
                <a:solidFill>
                  <a:srgbClr val="000000"/>
                </a:solidFill>
                <a:latin typeface="Arial"/>
                <a:ea typeface="Arial"/>
                <a:cs typeface="Arial"/>
                <a:sym typeface="Arial"/>
              </a:rPr>
              <a:t>	https://post.parliament.uk/research-briefings/post-pn-0719/</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6" name="Shape 1496"/>
        <p:cNvGrpSpPr/>
        <p:nvPr/>
      </p:nvGrpSpPr>
      <p:grpSpPr>
        <a:xfrm>
          <a:off x="0" y="0"/>
          <a:ext cx="0" cy="0"/>
          <a:chOff x="0" y="0"/>
          <a:chExt cx="0" cy="0"/>
        </a:xfrm>
      </p:grpSpPr>
      <p:sp>
        <p:nvSpPr>
          <p:cNvPr id="1497" name="Google Shape;1497;p8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Ökoszisztéma alapú megközelítés a dezinformációval szemben</a:t>
            </a:r>
            <a:endParaRPr/>
          </a:p>
        </p:txBody>
      </p:sp>
      <p:sp>
        <p:nvSpPr>
          <p:cNvPr id="1498" name="Google Shape;1498;p8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499" name="Google Shape;1499;p82"/>
          <p:cNvGrpSpPr/>
          <p:nvPr/>
        </p:nvGrpSpPr>
        <p:grpSpPr>
          <a:xfrm>
            <a:off x="790770" y="-112458"/>
            <a:ext cx="1427175" cy="786776"/>
            <a:chOff x="0" y="-38100"/>
            <a:chExt cx="373234" cy="205757"/>
          </a:xfrm>
        </p:grpSpPr>
        <p:sp>
          <p:nvSpPr>
            <p:cNvPr id="1500" name="Google Shape;1500;p8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1" name="Google Shape;1501;p8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02" name="Google Shape;1502;p82"/>
          <p:cNvGrpSpPr/>
          <p:nvPr/>
        </p:nvGrpSpPr>
        <p:grpSpPr>
          <a:xfrm>
            <a:off x="0" y="-112458"/>
            <a:ext cx="315272" cy="786776"/>
            <a:chOff x="0" y="-38100"/>
            <a:chExt cx="82450" cy="205757"/>
          </a:xfrm>
        </p:grpSpPr>
        <p:sp>
          <p:nvSpPr>
            <p:cNvPr id="1503" name="Google Shape;1503;p8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4" name="Google Shape;1504;p8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05" name="Google Shape;1505;p82"/>
          <p:cNvGrpSpPr/>
          <p:nvPr/>
        </p:nvGrpSpPr>
        <p:grpSpPr>
          <a:xfrm>
            <a:off x="0" y="1116904"/>
            <a:ext cx="503883" cy="1931922"/>
            <a:chOff x="0" y="-38100"/>
            <a:chExt cx="131775" cy="505235"/>
          </a:xfrm>
        </p:grpSpPr>
        <p:sp>
          <p:nvSpPr>
            <p:cNvPr id="1506" name="Google Shape;1506;p8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7" name="Google Shape;1507;p8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508" name="Google Shape;1508;p82"/>
          <p:cNvSpPr txBox="1"/>
          <p:nvPr>
            <p:ph idx="1" type="subTitle"/>
          </p:nvPr>
        </p:nvSpPr>
        <p:spPr>
          <a:xfrm>
            <a:off x="1200064" y="2245179"/>
            <a:ext cx="9312924" cy="1171944"/>
          </a:xfrm>
          <a:prstGeom prst="rect">
            <a:avLst/>
          </a:prstGeom>
          <a:noFill/>
          <a:ln>
            <a:noFill/>
          </a:ln>
        </p:spPr>
        <p:txBody>
          <a:bodyPr anchorCtr="0" anchor="t" bIns="45700" lIns="91425" spcFirstLastPara="1" rIns="91425" wrap="square" tIns="45700">
            <a:noAutofit/>
          </a:bodyPr>
          <a:lstStyle/>
          <a:p>
            <a:pPr indent="-254000" lvl="0" marL="4826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Továbbá figyelembe kell vennünk, hogy a dezinformáció:</a:t>
            </a:r>
            <a:endParaRPr>
              <a:solidFill>
                <a:schemeClr val="dk1"/>
              </a:solidFill>
              <a:latin typeface="Bricolage Grotesque"/>
              <a:ea typeface="Bricolage Grotesque"/>
              <a:cs typeface="Bricolage Grotesque"/>
              <a:sym typeface="Bricolage Grotesque"/>
            </a:endParaRPr>
          </a:p>
          <a:p>
            <a:pPr indent="-254000" lvl="0" marL="4826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különböző médiumokon és infrastruktúrákon keresztül terjed.</a:t>
            </a:r>
            <a:endParaRPr>
              <a:solidFill>
                <a:schemeClr val="dk1"/>
              </a:solidFill>
              <a:latin typeface="Bricolage Grotesque"/>
              <a:ea typeface="Bricolage Grotesque"/>
              <a:cs typeface="Bricolage Grotesque"/>
              <a:sym typeface="Bricolage Grotesque"/>
            </a:endParaRPr>
          </a:p>
          <a:p>
            <a:pPr indent="-254000" lvl="0" marL="4826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különböző típusú lehet, amelyeket különböző okokból hoznak létre.</a:t>
            </a:r>
            <a:endParaRPr>
              <a:solidFill>
                <a:schemeClr val="dk1"/>
              </a:solidFill>
              <a:latin typeface="Bricolage Grotesque"/>
              <a:ea typeface="Bricolage Grotesque"/>
              <a:cs typeface="Bricolage Grotesque"/>
              <a:sym typeface="Bricolage Grotesque"/>
            </a:endParaRPr>
          </a:p>
          <a:p>
            <a:pPr indent="-254000" lvl="0" marL="4826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ugyanaz a tartalom terjedhet úgy, hogy az egyik közösség szatíraként, a másik pedig propagandaként értelmezi.</a:t>
            </a:r>
            <a:endParaRPr>
              <a:solidFill>
                <a:schemeClr val="dk1"/>
              </a:solidFill>
              <a:latin typeface="Bricolage Grotesque"/>
              <a:ea typeface="Bricolage Grotesque"/>
              <a:cs typeface="Bricolage Grotesque"/>
              <a:sym typeface="Bricolage Grotesque"/>
            </a:endParaRPr>
          </a:p>
          <a:p>
            <a:pPr indent="-254000" lvl="0" marL="482600" rtl="0" algn="l">
              <a:lnSpc>
                <a:spcPct val="170000"/>
              </a:lnSpc>
              <a:spcBef>
                <a:spcPts val="640"/>
              </a:spcBef>
              <a:spcAft>
                <a:spcPts val="0"/>
              </a:spcAft>
              <a:buSzPts val="3200"/>
              <a:buFont typeface="Calibri"/>
              <a:buNone/>
            </a:pPr>
            <a:r>
              <a:t/>
            </a:r>
            <a:endParaRPr>
              <a:solidFill>
                <a:schemeClr val="dk1"/>
              </a:solidFill>
              <a:latin typeface="Bricolage Grotesque"/>
              <a:ea typeface="Bricolage Grotesque"/>
              <a:cs typeface="Bricolage Grotesque"/>
              <a:sym typeface="Bricolage Grotesque"/>
            </a:endParaRPr>
          </a:p>
        </p:txBody>
      </p:sp>
      <p:pic>
        <p:nvPicPr>
          <p:cNvPr id="1509" name="Google Shape;1509;p82"/>
          <p:cNvPicPr preferRelativeResize="0"/>
          <p:nvPr/>
        </p:nvPicPr>
        <p:blipFill rotWithShape="1">
          <a:blip r:embed="rId4">
            <a:alphaModFix/>
          </a:blip>
          <a:srcRect b="0" l="0" r="0" t="10737"/>
          <a:stretch/>
        </p:blipFill>
        <p:spPr>
          <a:xfrm>
            <a:off x="10512988" y="1603082"/>
            <a:ext cx="5902669" cy="4257677"/>
          </a:xfrm>
          <a:prstGeom prst="rect">
            <a:avLst/>
          </a:prstGeom>
          <a:noFill/>
          <a:ln>
            <a:noFill/>
          </a:ln>
        </p:spPr>
      </p:pic>
      <p:sp>
        <p:nvSpPr>
          <p:cNvPr id="1510" name="Google Shape;1510;p82"/>
          <p:cNvSpPr txBox="1"/>
          <p:nvPr/>
        </p:nvSpPr>
        <p:spPr>
          <a:xfrm>
            <a:off x="4525505" y="9763780"/>
            <a:ext cx="13762495" cy="52322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See: “Information and Media Literacy Module”</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Wardle, C. “Fake news. It’s complicated” (2017). </a:t>
            </a:r>
            <a:r>
              <a:rPr b="0" i="1" lang="en-US" sz="1400" u="none" cap="none" strike="noStrike">
                <a:solidFill>
                  <a:srgbClr val="000000"/>
                </a:solidFill>
                <a:latin typeface="Arial"/>
                <a:ea typeface="Arial"/>
                <a:cs typeface="Arial"/>
                <a:sym typeface="Arial"/>
              </a:rPr>
              <a:t>First Draft</a:t>
            </a:r>
            <a:r>
              <a:rPr b="0" i="0" lang="en-US" sz="1400" u="none" cap="none" strike="noStrike">
                <a:solidFill>
                  <a:srgbClr val="000000"/>
                </a:solidFill>
                <a:latin typeface="Arial"/>
                <a:ea typeface="Arial"/>
                <a:cs typeface="Arial"/>
                <a:sym typeface="Arial"/>
              </a:rPr>
              <a:t> (via </a:t>
            </a:r>
            <a:r>
              <a:rPr b="0" i="1" lang="en-US" sz="1400" u="none" cap="none" strike="noStrike">
                <a:solidFill>
                  <a:srgbClr val="000000"/>
                </a:solidFill>
                <a:latin typeface="Arial"/>
                <a:ea typeface="Arial"/>
                <a:cs typeface="Arial"/>
                <a:sym typeface="Arial"/>
              </a:rPr>
              <a:t>Medium</a:t>
            </a:r>
            <a:r>
              <a:rPr b="0" i="0" lang="en-US" sz="1400" u="none" cap="none" strike="noStrike">
                <a:solidFill>
                  <a:srgbClr val="000000"/>
                </a:solidFill>
                <a:latin typeface="Arial"/>
                <a:ea typeface="Arial"/>
                <a:cs typeface="Arial"/>
                <a:sym typeface="Arial"/>
              </a:rPr>
              <a:t>), https://medium.com/1st-draft/fake-news-its-complicated-d0f773766c79.</a:t>
            </a:r>
            <a:endParaRPr b="0" i="0" sz="1400" u="none" cap="none" strike="noStrike">
              <a:solidFill>
                <a:srgbClr val="000000"/>
              </a:solidFill>
              <a:latin typeface="Arial"/>
              <a:ea typeface="Arial"/>
              <a:cs typeface="Arial"/>
              <a:sym typeface="Arial"/>
            </a:endParaRPr>
          </a:p>
        </p:txBody>
      </p:sp>
      <p:pic>
        <p:nvPicPr>
          <p:cNvPr id="1511" name="Google Shape;1511;p82"/>
          <p:cNvPicPr preferRelativeResize="0"/>
          <p:nvPr/>
        </p:nvPicPr>
        <p:blipFill rotWithShape="1">
          <a:blip r:embed="rId5">
            <a:alphaModFix/>
          </a:blip>
          <a:srcRect b="0" l="0" r="0" t="0"/>
          <a:stretch/>
        </p:blipFill>
        <p:spPr>
          <a:xfrm>
            <a:off x="10815434" y="6252054"/>
            <a:ext cx="6288856" cy="351172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2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Digitális médiahasználat a fiatalok körében az EU-ban</a:t>
            </a:r>
            <a:endParaRPr/>
          </a:p>
        </p:txBody>
      </p:sp>
      <p:sp>
        <p:nvSpPr>
          <p:cNvPr id="212" name="Google Shape;212;p2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13" name="Google Shape;213;p27"/>
          <p:cNvGrpSpPr/>
          <p:nvPr/>
        </p:nvGrpSpPr>
        <p:grpSpPr>
          <a:xfrm>
            <a:off x="790770" y="-112458"/>
            <a:ext cx="1427175" cy="786776"/>
            <a:chOff x="0" y="-38100"/>
            <a:chExt cx="373234" cy="205757"/>
          </a:xfrm>
        </p:grpSpPr>
        <p:sp>
          <p:nvSpPr>
            <p:cNvPr id="214" name="Google Shape;214;p2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5" name="Google Shape;215;p2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16" name="Google Shape;216;p27"/>
          <p:cNvGrpSpPr/>
          <p:nvPr/>
        </p:nvGrpSpPr>
        <p:grpSpPr>
          <a:xfrm>
            <a:off x="0" y="-112458"/>
            <a:ext cx="315272" cy="786776"/>
            <a:chOff x="0" y="-38100"/>
            <a:chExt cx="82450" cy="205757"/>
          </a:xfrm>
        </p:grpSpPr>
        <p:sp>
          <p:nvSpPr>
            <p:cNvPr id="217" name="Google Shape;217;p2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8" name="Google Shape;218;p2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19" name="Google Shape;219;p27"/>
          <p:cNvGrpSpPr/>
          <p:nvPr/>
        </p:nvGrpSpPr>
        <p:grpSpPr>
          <a:xfrm>
            <a:off x="0" y="1116904"/>
            <a:ext cx="503883" cy="1931922"/>
            <a:chOff x="0" y="-38100"/>
            <a:chExt cx="131775" cy="505235"/>
          </a:xfrm>
        </p:grpSpPr>
        <p:sp>
          <p:nvSpPr>
            <p:cNvPr id="220" name="Google Shape;220;p2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1" name="Google Shape;221;p2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22" name="Google Shape;222;p27"/>
          <p:cNvSpPr txBox="1"/>
          <p:nvPr/>
        </p:nvSpPr>
        <p:spPr>
          <a:xfrm>
            <a:off x="9144000" y="9930784"/>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https://ec.europa.eu/eurostat/web/products-eurostat-news/w/edn-20250715-1</a:t>
            </a:r>
            <a:endParaRPr b="0" i="0" sz="1400" u="none" cap="none" strike="noStrike">
              <a:solidFill>
                <a:srgbClr val="000000"/>
              </a:solidFill>
              <a:latin typeface="Arial"/>
              <a:ea typeface="Arial"/>
              <a:cs typeface="Arial"/>
              <a:sym typeface="Arial"/>
            </a:endParaRPr>
          </a:p>
        </p:txBody>
      </p:sp>
      <p:pic>
        <p:nvPicPr>
          <p:cNvPr descr="Immagine che contiene testo, schermata, linea, Diagramma&#10;&#10;Il contenuto generato dall'IA potrebbe non essere corretto." id="223" name="Google Shape;223;p27"/>
          <p:cNvPicPr preferRelativeResize="0"/>
          <p:nvPr/>
        </p:nvPicPr>
        <p:blipFill rotWithShape="1">
          <a:blip r:embed="rId4">
            <a:alphaModFix/>
          </a:blip>
          <a:srcRect b="0" l="0" r="0" t="0"/>
          <a:stretch/>
        </p:blipFill>
        <p:spPr>
          <a:xfrm>
            <a:off x="2533650" y="2011937"/>
            <a:ext cx="14077950" cy="7918847"/>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5" name="Shape 1515"/>
        <p:cNvGrpSpPr/>
        <p:nvPr/>
      </p:nvGrpSpPr>
      <p:grpSpPr>
        <a:xfrm>
          <a:off x="0" y="0"/>
          <a:ext cx="0" cy="0"/>
          <a:chOff x="0" y="0"/>
          <a:chExt cx="0" cy="0"/>
        </a:xfrm>
      </p:grpSpPr>
      <p:sp>
        <p:nvSpPr>
          <p:cNvPr id="1516" name="Google Shape;1516;p8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Ökoszisztéma alapú megközelítés a dezinformációval szemben</a:t>
            </a:r>
            <a:endParaRPr/>
          </a:p>
        </p:txBody>
      </p:sp>
      <p:sp>
        <p:nvSpPr>
          <p:cNvPr id="1517" name="Google Shape;1517;p8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18" name="Google Shape;1518;p83"/>
          <p:cNvGrpSpPr/>
          <p:nvPr/>
        </p:nvGrpSpPr>
        <p:grpSpPr>
          <a:xfrm>
            <a:off x="790770" y="-112458"/>
            <a:ext cx="1427175" cy="786776"/>
            <a:chOff x="0" y="-38100"/>
            <a:chExt cx="373234" cy="205757"/>
          </a:xfrm>
        </p:grpSpPr>
        <p:sp>
          <p:nvSpPr>
            <p:cNvPr id="1519" name="Google Shape;1519;p8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0" name="Google Shape;1520;p8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21" name="Google Shape;1521;p83"/>
          <p:cNvGrpSpPr/>
          <p:nvPr/>
        </p:nvGrpSpPr>
        <p:grpSpPr>
          <a:xfrm>
            <a:off x="0" y="-112458"/>
            <a:ext cx="315272" cy="786776"/>
            <a:chOff x="0" y="-38100"/>
            <a:chExt cx="82450" cy="205757"/>
          </a:xfrm>
        </p:grpSpPr>
        <p:sp>
          <p:nvSpPr>
            <p:cNvPr id="1522" name="Google Shape;1522;p8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3" name="Google Shape;1523;p8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24" name="Google Shape;1524;p83"/>
          <p:cNvGrpSpPr/>
          <p:nvPr/>
        </p:nvGrpSpPr>
        <p:grpSpPr>
          <a:xfrm>
            <a:off x="0" y="1116904"/>
            <a:ext cx="503883" cy="1931922"/>
            <a:chOff x="0" y="-38100"/>
            <a:chExt cx="131775" cy="505235"/>
          </a:xfrm>
        </p:grpSpPr>
        <p:sp>
          <p:nvSpPr>
            <p:cNvPr id="1525" name="Google Shape;1525;p8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6" name="Google Shape;1526;p8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527" name="Google Shape;1527;p83"/>
          <p:cNvSpPr txBox="1"/>
          <p:nvPr>
            <p:ph idx="1" type="subTitle"/>
          </p:nvPr>
        </p:nvSpPr>
        <p:spPr>
          <a:xfrm>
            <a:off x="692510" y="2250286"/>
            <a:ext cx="8935585"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Ezért a dezinformáció/téves információ egy összetett ökoszisztémában kering, amely különböző elemekből áll:</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média- és kommunikációs infrastruktúrák,</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tartalom-konfigurációk,</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közösségek.</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Ezért a leküzdésére a kurzus különböző modulokat tartalmaz, amelyek közül néhány nem kapcsolódik közvetlenül az információhoz és a médiához.</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1528" name="Google Shape;1528;p83"/>
          <p:cNvSpPr/>
          <p:nvPr/>
        </p:nvSpPr>
        <p:spPr>
          <a:xfrm>
            <a:off x="9476127" y="2549504"/>
            <a:ext cx="4320000" cy="2700000"/>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29" name="Google Shape;1529;p83"/>
          <p:cNvSpPr/>
          <p:nvPr/>
        </p:nvSpPr>
        <p:spPr>
          <a:xfrm>
            <a:off x="9644094" y="2739394"/>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30" name="Google Shape;1530;p83"/>
          <p:cNvSpPr txBox="1"/>
          <p:nvPr/>
        </p:nvSpPr>
        <p:spPr>
          <a:xfrm>
            <a:off x="9781084" y="2757403"/>
            <a:ext cx="2042686"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INFORMATION AND MEDIA LITERACY</a:t>
            </a:r>
            <a:endParaRPr b="0" i="0" sz="1400" u="none" cap="none" strike="noStrike">
              <a:solidFill>
                <a:srgbClr val="000000"/>
              </a:solidFill>
              <a:latin typeface="Arial"/>
              <a:ea typeface="Arial"/>
              <a:cs typeface="Arial"/>
              <a:sym typeface="Arial"/>
            </a:endParaRPr>
          </a:p>
        </p:txBody>
      </p:sp>
      <p:grpSp>
        <p:nvGrpSpPr>
          <p:cNvPr id="1531" name="Google Shape;1531;p83"/>
          <p:cNvGrpSpPr/>
          <p:nvPr/>
        </p:nvGrpSpPr>
        <p:grpSpPr>
          <a:xfrm>
            <a:off x="11565013" y="3411959"/>
            <a:ext cx="2160000" cy="1080000"/>
            <a:chOff x="9649415" y="2955847"/>
            <a:chExt cx="2160000" cy="1080000"/>
          </a:xfrm>
        </p:grpSpPr>
        <p:sp>
          <p:nvSpPr>
            <p:cNvPr id="1532" name="Google Shape;1532;p83"/>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33" name="Google Shape;1533;p83"/>
            <p:cNvSpPr txBox="1"/>
            <p:nvPr/>
          </p:nvSpPr>
          <p:spPr>
            <a:xfrm>
              <a:off x="9740855" y="2969871"/>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1534" name="Google Shape;1534;p83"/>
          <p:cNvGrpSpPr/>
          <p:nvPr/>
        </p:nvGrpSpPr>
        <p:grpSpPr>
          <a:xfrm>
            <a:off x="12264820" y="4412145"/>
            <a:ext cx="720000" cy="540000"/>
            <a:chOff x="6573488" y="5029771"/>
            <a:chExt cx="2160000" cy="1080000"/>
          </a:xfrm>
        </p:grpSpPr>
        <p:sp>
          <p:nvSpPr>
            <p:cNvPr id="1535" name="Google Shape;1535;p83"/>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36" name="Google Shape;1536;p83"/>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grpSp>
        <p:nvGrpSpPr>
          <p:cNvPr id="1537" name="Google Shape;1537;p83"/>
          <p:cNvGrpSpPr/>
          <p:nvPr/>
        </p:nvGrpSpPr>
        <p:grpSpPr>
          <a:xfrm>
            <a:off x="10295959" y="3760860"/>
            <a:ext cx="720000" cy="540000"/>
            <a:chOff x="6573488" y="5029771"/>
            <a:chExt cx="2160000" cy="1080000"/>
          </a:xfrm>
        </p:grpSpPr>
        <p:sp>
          <p:nvSpPr>
            <p:cNvPr id="1538" name="Google Shape;1538;p83"/>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39" name="Google Shape;1539;p83"/>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4h</a:t>
              </a:r>
              <a:endParaRPr b="0" i="0" sz="1400" u="none" cap="none" strike="noStrike">
                <a:solidFill>
                  <a:srgbClr val="000000"/>
                </a:solidFill>
                <a:latin typeface="Arial"/>
                <a:ea typeface="Arial"/>
                <a:cs typeface="Arial"/>
                <a:sym typeface="Arial"/>
              </a:endParaRPr>
            </a:p>
          </p:txBody>
        </p:sp>
      </p:grpSp>
      <p:sp>
        <p:nvSpPr>
          <p:cNvPr id="1540" name="Google Shape;1540;p83"/>
          <p:cNvSpPr/>
          <p:nvPr/>
        </p:nvSpPr>
        <p:spPr>
          <a:xfrm>
            <a:off x="13887457" y="2549504"/>
            <a:ext cx="4320000" cy="2700000"/>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41" name="Google Shape;1541;p83"/>
          <p:cNvSpPr/>
          <p:nvPr/>
        </p:nvSpPr>
        <p:spPr>
          <a:xfrm>
            <a:off x="14055424" y="2739394"/>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42" name="Google Shape;1542;p83"/>
          <p:cNvSpPr txBox="1"/>
          <p:nvPr/>
        </p:nvSpPr>
        <p:spPr>
          <a:xfrm>
            <a:off x="13902417" y="2736069"/>
            <a:ext cx="2467627" cy="111825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HANDLING AI &amp;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CYBERSECURITY </a:t>
            </a:r>
            <a:br>
              <a:rPr b="1" i="0" lang="en-US" sz="2000" u="none" cap="none" strike="noStrike">
                <a:solidFill>
                  <a:schemeClr val="lt1"/>
                </a:solidFill>
                <a:latin typeface="Arial"/>
                <a:ea typeface="Arial"/>
                <a:cs typeface="Arial"/>
                <a:sym typeface="Arial"/>
              </a:rPr>
            </a:br>
            <a:r>
              <a:rPr b="1" i="0" lang="en-US" sz="2000" u="none" cap="none" strike="noStrike">
                <a:solidFill>
                  <a:schemeClr val="lt1"/>
                </a:solidFill>
                <a:latin typeface="Arial"/>
                <a:ea typeface="Arial"/>
                <a:cs typeface="Arial"/>
                <a:sym typeface="Arial"/>
              </a:rPr>
              <a:t>IN UNCERTAIN TIMES</a:t>
            </a:r>
            <a:endParaRPr b="0" i="0" sz="1400" u="none" cap="none" strike="noStrike">
              <a:solidFill>
                <a:srgbClr val="000000"/>
              </a:solidFill>
              <a:latin typeface="Arial"/>
              <a:ea typeface="Arial"/>
              <a:cs typeface="Arial"/>
              <a:sym typeface="Arial"/>
            </a:endParaRPr>
          </a:p>
        </p:txBody>
      </p:sp>
      <p:grpSp>
        <p:nvGrpSpPr>
          <p:cNvPr id="1543" name="Google Shape;1543;p83"/>
          <p:cNvGrpSpPr/>
          <p:nvPr/>
        </p:nvGrpSpPr>
        <p:grpSpPr>
          <a:xfrm>
            <a:off x="15976343" y="3387238"/>
            <a:ext cx="2160000" cy="1104721"/>
            <a:chOff x="9649415" y="2931126"/>
            <a:chExt cx="2160000" cy="1104721"/>
          </a:xfrm>
        </p:grpSpPr>
        <p:sp>
          <p:nvSpPr>
            <p:cNvPr id="1544" name="Google Shape;1544;p83"/>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45" name="Google Shape;1545;p83"/>
            <p:cNvSpPr txBox="1"/>
            <p:nvPr/>
          </p:nvSpPr>
          <p:spPr>
            <a:xfrm>
              <a:off x="9740855" y="2931126"/>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1546" name="Google Shape;1546;p83"/>
          <p:cNvGrpSpPr/>
          <p:nvPr/>
        </p:nvGrpSpPr>
        <p:grpSpPr>
          <a:xfrm>
            <a:off x="16660652" y="4364974"/>
            <a:ext cx="720000" cy="540000"/>
            <a:chOff x="6573488" y="5029771"/>
            <a:chExt cx="2160000" cy="1080000"/>
          </a:xfrm>
        </p:grpSpPr>
        <p:sp>
          <p:nvSpPr>
            <p:cNvPr id="1547" name="Google Shape;1547;p83"/>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48" name="Google Shape;1548;p83"/>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grpSp>
        <p:nvGrpSpPr>
          <p:cNvPr id="1549" name="Google Shape;1549;p83"/>
          <p:cNvGrpSpPr/>
          <p:nvPr/>
        </p:nvGrpSpPr>
        <p:grpSpPr>
          <a:xfrm>
            <a:off x="14792528" y="3781075"/>
            <a:ext cx="720000" cy="540000"/>
            <a:chOff x="6573488" y="5029771"/>
            <a:chExt cx="2160000" cy="1080000"/>
          </a:xfrm>
        </p:grpSpPr>
        <p:sp>
          <p:nvSpPr>
            <p:cNvPr id="1550" name="Google Shape;1550;p83"/>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51" name="Google Shape;1551;p83"/>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4h</a:t>
              </a:r>
              <a:endParaRPr b="0" i="0" sz="1400" u="none" cap="none" strike="noStrike">
                <a:solidFill>
                  <a:srgbClr val="000000"/>
                </a:solidFill>
                <a:latin typeface="Arial"/>
                <a:ea typeface="Arial"/>
                <a:cs typeface="Arial"/>
                <a:sym typeface="Arial"/>
              </a:endParaRPr>
            </a:p>
          </p:txBody>
        </p:sp>
      </p:grpSp>
      <p:sp>
        <p:nvSpPr>
          <p:cNvPr id="1552" name="Google Shape;1552;p83"/>
          <p:cNvSpPr/>
          <p:nvPr/>
        </p:nvSpPr>
        <p:spPr>
          <a:xfrm>
            <a:off x="11253014" y="7236300"/>
            <a:ext cx="4320000" cy="2700000"/>
          </a:xfrm>
          <a:prstGeom prst="roundRect">
            <a:avLst>
              <a:gd fmla="val 16667" name="adj"/>
            </a:avLst>
          </a:prstGeom>
          <a:no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53" name="Google Shape;1553;p83"/>
          <p:cNvSpPr/>
          <p:nvPr/>
        </p:nvSpPr>
        <p:spPr>
          <a:xfrm>
            <a:off x="12358241" y="7311890"/>
            <a:ext cx="2160000" cy="1080000"/>
          </a:xfrm>
          <a:prstGeom prst="roundRect">
            <a:avLst>
              <a:gd fmla="val 16667" name="adj"/>
            </a:avLst>
          </a:prstGeom>
          <a:solidFill>
            <a:srgbClr val="4BA6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54" name="Google Shape;1554;p83"/>
          <p:cNvSpPr txBox="1"/>
          <p:nvPr/>
        </p:nvSpPr>
        <p:spPr>
          <a:xfrm>
            <a:off x="12495231" y="7238459"/>
            <a:ext cx="204268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RESILIENCE BUILDING</a:t>
            </a:r>
            <a:endParaRPr b="0" i="0" sz="1400" u="none" cap="none" strike="noStrike">
              <a:solidFill>
                <a:srgbClr val="000000"/>
              </a:solidFill>
              <a:latin typeface="Arial"/>
              <a:ea typeface="Arial"/>
              <a:cs typeface="Arial"/>
              <a:sym typeface="Arial"/>
            </a:endParaRPr>
          </a:p>
        </p:txBody>
      </p:sp>
      <p:grpSp>
        <p:nvGrpSpPr>
          <p:cNvPr id="1555" name="Google Shape;1555;p83"/>
          <p:cNvGrpSpPr/>
          <p:nvPr/>
        </p:nvGrpSpPr>
        <p:grpSpPr>
          <a:xfrm>
            <a:off x="13401584" y="8384970"/>
            <a:ext cx="2160000" cy="1080000"/>
            <a:chOff x="9649415" y="2955847"/>
            <a:chExt cx="2160000" cy="1080000"/>
          </a:xfrm>
        </p:grpSpPr>
        <p:sp>
          <p:nvSpPr>
            <p:cNvPr id="1556" name="Google Shape;1556;p83"/>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57" name="Google Shape;1557;p83"/>
            <p:cNvSpPr txBox="1"/>
            <p:nvPr/>
          </p:nvSpPr>
          <p:spPr>
            <a:xfrm>
              <a:off x="9740855" y="2969871"/>
              <a:ext cx="1942965"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WHEN THINGS GO WRONG</a:t>
              </a:r>
              <a:endParaRPr b="0" i="0" sz="1400" u="none" cap="none" strike="noStrike">
                <a:solidFill>
                  <a:srgbClr val="000000"/>
                </a:solidFill>
                <a:latin typeface="Arial"/>
                <a:ea typeface="Arial"/>
                <a:cs typeface="Arial"/>
                <a:sym typeface="Arial"/>
              </a:endParaRPr>
            </a:p>
          </p:txBody>
        </p:sp>
      </p:grpSp>
      <p:grpSp>
        <p:nvGrpSpPr>
          <p:cNvPr id="1558" name="Google Shape;1558;p83"/>
          <p:cNvGrpSpPr/>
          <p:nvPr/>
        </p:nvGrpSpPr>
        <p:grpSpPr>
          <a:xfrm>
            <a:off x="14121584" y="9316206"/>
            <a:ext cx="720000" cy="540000"/>
            <a:chOff x="6573488" y="5029771"/>
            <a:chExt cx="2160000" cy="1080000"/>
          </a:xfrm>
        </p:grpSpPr>
        <p:sp>
          <p:nvSpPr>
            <p:cNvPr id="1559" name="Google Shape;1559;p83"/>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60" name="Google Shape;1560;p83"/>
            <p:cNvSpPr txBox="1"/>
            <p:nvPr/>
          </p:nvSpPr>
          <p:spPr>
            <a:xfrm>
              <a:off x="6803573" y="5201201"/>
              <a:ext cx="1725930"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1h</a:t>
              </a:r>
              <a:endParaRPr b="0" i="0" sz="1400" u="none" cap="none" strike="noStrike">
                <a:solidFill>
                  <a:srgbClr val="000000"/>
                </a:solidFill>
                <a:latin typeface="Arial"/>
                <a:ea typeface="Arial"/>
                <a:cs typeface="Arial"/>
                <a:sym typeface="Arial"/>
              </a:endParaRPr>
            </a:p>
          </p:txBody>
        </p:sp>
      </p:grpSp>
      <p:grpSp>
        <p:nvGrpSpPr>
          <p:cNvPr id="1561" name="Google Shape;1561;p83"/>
          <p:cNvGrpSpPr/>
          <p:nvPr/>
        </p:nvGrpSpPr>
        <p:grpSpPr>
          <a:xfrm>
            <a:off x="11114922" y="8356426"/>
            <a:ext cx="2473900" cy="1080000"/>
            <a:chOff x="9492465" y="2955847"/>
            <a:chExt cx="2473900" cy="1080000"/>
          </a:xfrm>
        </p:grpSpPr>
        <p:sp>
          <p:nvSpPr>
            <p:cNvPr id="1562" name="Google Shape;1562;p83"/>
            <p:cNvSpPr/>
            <p:nvPr/>
          </p:nvSpPr>
          <p:spPr>
            <a:xfrm>
              <a:off x="9649415" y="2955847"/>
              <a:ext cx="2160000" cy="1080000"/>
            </a:xfrm>
            <a:prstGeom prst="roundRect">
              <a:avLst>
                <a:gd fmla="val 16667" name="adj"/>
              </a:avLst>
            </a:prstGeom>
            <a:solidFill>
              <a:srgbClr val="DE68A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63" name="Google Shape;1563;p83"/>
            <p:cNvSpPr txBox="1"/>
            <p:nvPr/>
          </p:nvSpPr>
          <p:spPr>
            <a:xfrm>
              <a:off x="9492465" y="2981989"/>
              <a:ext cx="2473900"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ORGANIZATIO-NAL RESILIENCE BUILDING</a:t>
              </a:r>
              <a:endParaRPr b="0" i="0" sz="1400" u="none" cap="none" strike="noStrike">
                <a:solidFill>
                  <a:srgbClr val="000000"/>
                </a:solidFill>
                <a:latin typeface="Arial"/>
                <a:ea typeface="Arial"/>
                <a:cs typeface="Arial"/>
                <a:sym typeface="Arial"/>
              </a:endParaRPr>
            </a:p>
          </p:txBody>
        </p:sp>
      </p:grpSp>
      <p:grpSp>
        <p:nvGrpSpPr>
          <p:cNvPr id="1564" name="Google Shape;1564;p83"/>
          <p:cNvGrpSpPr/>
          <p:nvPr/>
        </p:nvGrpSpPr>
        <p:grpSpPr>
          <a:xfrm>
            <a:off x="13073340" y="7872814"/>
            <a:ext cx="720000" cy="540000"/>
            <a:chOff x="6573488" y="5029771"/>
            <a:chExt cx="2160000" cy="1080000"/>
          </a:xfrm>
        </p:grpSpPr>
        <p:sp>
          <p:nvSpPr>
            <p:cNvPr id="1565" name="Google Shape;1565;p83"/>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66" name="Google Shape;1566;p83"/>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3h</a:t>
              </a:r>
              <a:endParaRPr b="0" i="0" sz="1400" u="none" cap="none" strike="noStrike">
                <a:solidFill>
                  <a:srgbClr val="000000"/>
                </a:solidFill>
                <a:latin typeface="Arial"/>
                <a:ea typeface="Arial"/>
                <a:cs typeface="Arial"/>
                <a:sym typeface="Arial"/>
              </a:endParaRPr>
            </a:p>
          </p:txBody>
        </p:sp>
      </p:grpSp>
      <p:grpSp>
        <p:nvGrpSpPr>
          <p:cNvPr id="1567" name="Google Shape;1567;p83"/>
          <p:cNvGrpSpPr/>
          <p:nvPr/>
        </p:nvGrpSpPr>
        <p:grpSpPr>
          <a:xfrm>
            <a:off x="12076262" y="9340674"/>
            <a:ext cx="720000" cy="540000"/>
            <a:chOff x="6573488" y="5029771"/>
            <a:chExt cx="2160000" cy="1080000"/>
          </a:xfrm>
        </p:grpSpPr>
        <p:sp>
          <p:nvSpPr>
            <p:cNvPr id="1568" name="Google Shape;1568;p83"/>
            <p:cNvSpPr/>
            <p:nvPr/>
          </p:nvSpPr>
          <p:spPr>
            <a:xfrm>
              <a:off x="6573488" y="5029771"/>
              <a:ext cx="2160000" cy="1080000"/>
            </a:xfrm>
            <a:prstGeom prst="roundRect">
              <a:avLst>
                <a:gd fmla="val 16667" name="adj"/>
              </a:avLst>
            </a:prstGeom>
            <a:solidFill>
              <a:srgbClr val="EFBD4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69" name="Google Shape;1569;p83"/>
            <p:cNvSpPr txBox="1"/>
            <p:nvPr/>
          </p:nvSpPr>
          <p:spPr>
            <a:xfrm>
              <a:off x="6803573" y="5201201"/>
              <a:ext cx="1725930" cy="615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2h</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3" name="Shape 1573"/>
        <p:cNvGrpSpPr/>
        <p:nvPr/>
      </p:nvGrpSpPr>
      <p:grpSpPr>
        <a:xfrm>
          <a:off x="0" y="0"/>
          <a:ext cx="0" cy="0"/>
          <a:chOff x="0" y="0"/>
          <a:chExt cx="0" cy="0"/>
        </a:xfrm>
      </p:grpSpPr>
      <p:sp>
        <p:nvSpPr>
          <p:cNvPr id="1574" name="Google Shape;1574;p84"/>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AI az ökoszisztémában</a:t>
            </a:r>
            <a:endParaRPr/>
          </a:p>
        </p:txBody>
      </p:sp>
      <p:sp>
        <p:nvSpPr>
          <p:cNvPr id="1575" name="Google Shape;1575;p8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76" name="Google Shape;1576;p84"/>
          <p:cNvGrpSpPr/>
          <p:nvPr/>
        </p:nvGrpSpPr>
        <p:grpSpPr>
          <a:xfrm>
            <a:off x="790770" y="-112458"/>
            <a:ext cx="1427175" cy="786776"/>
            <a:chOff x="0" y="-38100"/>
            <a:chExt cx="373234" cy="205757"/>
          </a:xfrm>
        </p:grpSpPr>
        <p:sp>
          <p:nvSpPr>
            <p:cNvPr id="1577" name="Google Shape;1577;p8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8" name="Google Shape;1578;p8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79" name="Google Shape;1579;p84"/>
          <p:cNvGrpSpPr/>
          <p:nvPr/>
        </p:nvGrpSpPr>
        <p:grpSpPr>
          <a:xfrm>
            <a:off x="0" y="-112458"/>
            <a:ext cx="315272" cy="786776"/>
            <a:chOff x="0" y="-38100"/>
            <a:chExt cx="82450" cy="205757"/>
          </a:xfrm>
        </p:grpSpPr>
        <p:sp>
          <p:nvSpPr>
            <p:cNvPr id="1580" name="Google Shape;1580;p8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1" name="Google Shape;1581;p8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82" name="Google Shape;1582;p84"/>
          <p:cNvGrpSpPr/>
          <p:nvPr/>
        </p:nvGrpSpPr>
        <p:grpSpPr>
          <a:xfrm>
            <a:off x="0" y="1116904"/>
            <a:ext cx="503883" cy="1931922"/>
            <a:chOff x="0" y="-38100"/>
            <a:chExt cx="131775" cy="505235"/>
          </a:xfrm>
        </p:grpSpPr>
        <p:sp>
          <p:nvSpPr>
            <p:cNvPr id="1583" name="Google Shape;1583;p8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4" name="Google Shape;1584;p8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585" name="Google Shape;1585;p84"/>
          <p:cNvSpPr txBox="1"/>
          <p:nvPr/>
        </p:nvSpPr>
        <p:spPr>
          <a:xfrm>
            <a:off x="1615440" y="9895279"/>
            <a:ext cx="1667256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EC, </a:t>
            </a:r>
            <a:r>
              <a:rPr b="0" i="1" lang="en-US" sz="1400" u="none" cap="none" strike="noStrike">
                <a:solidFill>
                  <a:srgbClr val="000000"/>
                </a:solidFill>
                <a:latin typeface="Arial"/>
                <a:ea typeface="Arial"/>
                <a:cs typeface="Arial"/>
                <a:sym typeface="Arial"/>
              </a:rPr>
              <a:t>Artificial Intelligence: A European Perspective</a:t>
            </a:r>
            <a:r>
              <a:rPr b="0" i="0" lang="en-US" sz="1400" u="none" cap="none" strike="noStrike">
                <a:solidFill>
                  <a:srgbClr val="000000"/>
                </a:solidFill>
                <a:latin typeface="Arial"/>
                <a:ea typeface="Arial"/>
                <a:cs typeface="Arial"/>
                <a:sym typeface="Arial"/>
              </a:rPr>
              <a:t>, https://publications.jrc.ec.europa.eu/repository/handle/JRC113826</a:t>
            </a:r>
            <a:endParaRPr b="0" i="0" sz="1400" u="none" cap="none" strike="noStrike">
              <a:solidFill>
                <a:srgbClr val="000000"/>
              </a:solidFill>
              <a:latin typeface="Arial"/>
              <a:ea typeface="Arial"/>
              <a:cs typeface="Arial"/>
              <a:sym typeface="Arial"/>
            </a:endParaRPr>
          </a:p>
        </p:txBody>
      </p:sp>
      <p:pic>
        <p:nvPicPr>
          <p:cNvPr id="1586" name="Google Shape;1586;p84"/>
          <p:cNvPicPr preferRelativeResize="0"/>
          <p:nvPr/>
        </p:nvPicPr>
        <p:blipFill rotWithShape="1">
          <a:blip r:embed="rId4">
            <a:alphaModFix/>
          </a:blip>
          <a:srcRect b="0" l="0" r="0" t="29850"/>
          <a:stretch/>
        </p:blipFill>
        <p:spPr>
          <a:xfrm>
            <a:off x="5429392" y="1856375"/>
            <a:ext cx="8519690" cy="8038901"/>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0" name="Shape 1590"/>
        <p:cNvGrpSpPr/>
        <p:nvPr/>
      </p:nvGrpSpPr>
      <p:grpSpPr>
        <a:xfrm>
          <a:off x="0" y="0"/>
          <a:ext cx="0" cy="0"/>
          <a:chOff x="0" y="0"/>
          <a:chExt cx="0" cy="0"/>
        </a:xfrm>
      </p:grpSpPr>
      <p:sp>
        <p:nvSpPr>
          <p:cNvPr id="1591" name="Google Shape;1591;p8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AI az ökoszisztémában</a:t>
            </a:r>
            <a:endParaRPr/>
          </a:p>
        </p:txBody>
      </p:sp>
      <p:sp>
        <p:nvSpPr>
          <p:cNvPr id="1592" name="Google Shape;1592;p8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93" name="Google Shape;1593;p85"/>
          <p:cNvGrpSpPr/>
          <p:nvPr/>
        </p:nvGrpSpPr>
        <p:grpSpPr>
          <a:xfrm>
            <a:off x="790770" y="-112458"/>
            <a:ext cx="1427175" cy="786776"/>
            <a:chOff x="0" y="-38100"/>
            <a:chExt cx="373234" cy="205757"/>
          </a:xfrm>
        </p:grpSpPr>
        <p:sp>
          <p:nvSpPr>
            <p:cNvPr id="1594" name="Google Shape;1594;p8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5" name="Google Shape;1595;p8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96" name="Google Shape;1596;p85"/>
          <p:cNvGrpSpPr/>
          <p:nvPr/>
        </p:nvGrpSpPr>
        <p:grpSpPr>
          <a:xfrm>
            <a:off x="0" y="-112458"/>
            <a:ext cx="315272" cy="786776"/>
            <a:chOff x="0" y="-38100"/>
            <a:chExt cx="82450" cy="205757"/>
          </a:xfrm>
        </p:grpSpPr>
        <p:sp>
          <p:nvSpPr>
            <p:cNvPr id="1597" name="Google Shape;1597;p8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8" name="Google Shape;1598;p8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99" name="Google Shape;1599;p85"/>
          <p:cNvGrpSpPr/>
          <p:nvPr/>
        </p:nvGrpSpPr>
        <p:grpSpPr>
          <a:xfrm>
            <a:off x="0" y="1116904"/>
            <a:ext cx="503883" cy="1931922"/>
            <a:chOff x="0" y="-38100"/>
            <a:chExt cx="131775" cy="505235"/>
          </a:xfrm>
        </p:grpSpPr>
        <p:sp>
          <p:nvSpPr>
            <p:cNvPr id="1600" name="Google Shape;1600;p8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1" name="Google Shape;1601;p8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602" name="Google Shape;1602;p85"/>
          <p:cNvSpPr txBox="1"/>
          <p:nvPr>
            <p:ph idx="1" type="subTitle"/>
          </p:nvPr>
        </p:nvSpPr>
        <p:spPr>
          <a:xfrm>
            <a:off x="1200064" y="2950920"/>
            <a:ext cx="8111606"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A mesterséges intelligencia megjelenése ugyanakkor megváltoztatja a dezinformáció néhány aspektusát – például a keresőmotorok szerepét –, és súlyosbítja másokat – bizonyos tartalmak valószerűtlenségét, különösen a könnyen létrehozható deepfake-ek révén.</a:t>
            </a:r>
            <a:endParaRPr/>
          </a:p>
        </p:txBody>
      </p:sp>
      <p:sp>
        <p:nvSpPr>
          <p:cNvPr id="1603" name="Google Shape;1603;p85"/>
          <p:cNvSpPr txBox="1"/>
          <p:nvPr/>
        </p:nvSpPr>
        <p:spPr>
          <a:xfrm>
            <a:off x="1615440" y="9895279"/>
            <a:ext cx="1667256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See.</a:t>
            </a:r>
            <a:endParaRPr b="0" i="0" sz="1400" u="none" cap="none" strike="noStrike">
              <a:solidFill>
                <a:srgbClr val="000000"/>
              </a:solidFill>
              <a:latin typeface="Arial"/>
              <a:ea typeface="Arial"/>
              <a:cs typeface="Arial"/>
              <a:sym typeface="Arial"/>
            </a:endParaRPr>
          </a:p>
        </p:txBody>
      </p:sp>
      <p:sp>
        <p:nvSpPr>
          <p:cNvPr id="1604" name="Google Shape;1604;p85"/>
          <p:cNvSpPr txBox="1"/>
          <p:nvPr/>
        </p:nvSpPr>
        <p:spPr>
          <a:xfrm>
            <a:off x="9144000" y="9895279"/>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See: Module: Handling AI &amp; Cyersecurity in uncertain times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8" name="Shape 1608"/>
        <p:cNvGrpSpPr/>
        <p:nvPr/>
      </p:nvGrpSpPr>
      <p:grpSpPr>
        <a:xfrm>
          <a:off x="0" y="0"/>
          <a:ext cx="0" cy="0"/>
          <a:chOff x="0" y="0"/>
          <a:chExt cx="0" cy="0"/>
        </a:xfrm>
      </p:grpSpPr>
      <p:sp>
        <p:nvSpPr>
          <p:cNvPr id="1609" name="Google Shape;1609;p8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AI az ökoszisztémában</a:t>
            </a:r>
            <a:endParaRPr/>
          </a:p>
        </p:txBody>
      </p:sp>
      <p:sp>
        <p:nvSpPr>
          <p:cNvPr id="1610" name="Google Shape;1610;p8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611" name="Google Shape;1611;p86"/>
          <p:cNvGrpSpPr/>
          <p:nvPr/>
        </p:nvGrpSpPr>
        <p:grpSpPr>
          <a:xfrm>
            <a:off x="790770" y="-112458"/>
            <a:ext cx="1427175" cy="786776"/>
            <a:chOff x="0" y="-38100"/>
            <a:chExt cx="373234" cy="205757"/>
          </a:xfrm>
        </p:grpSpPr>
        <p:sp>
          <p:nvSpPr>
            <p:cNvPr id="1612" name="Google Shape;1612;p8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3" name="Google Shape;1613;p8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14" name="Google Shape;1614;p86"/>
          <p:cNvGrpSpPr/>
          <p:nvPr/>
        </p:nvGrpSpPr>
        <p:grpSpPr>
          <a:xfrm>
            <a:off x="0" y="-112458"/>
            <a:ext cx="315272" cy="786776"/>
            <a:chOff x="0" y="-38100"/>
            <a:chExt cx="82450" cy="205757"/>
          </a:xfrm>
        </p:grpSpPr>
        <p:sp>
          <p:nvSpPr>
            <p:cNvPr id="1615" name="Google Shape;1615;p8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6" name="Google Shape;1616;p8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17" name="Google Shape;1617;p86"/>
          <p:cNvGrpSpPr/>
          <p:nvPr/>
        </p:nvGrpSpPr>
        <p:grpSpPr>
          <a:xfrm>
            <a:off x="0" y="1116904"/>
            <a:ext cx="503883" cy="1931922"/>
            <a:chOff x="0" y="-38100"/>
            <a:chExt cx="131775" cy="505235"/>
          </a:xfrm>
        </p:grpSpPr>
        <p:sp>
          <p:nvSpPr>
            <p:cNvPr id="1618" name="Google Shape;1618;p8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9" name="Google Shape;1619;p8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620" name="Google Shape;1620;p86"/>
          <p:cNvSpPr txBox="1"/>
          <p:nvPr>
            <p:ph idx="1" type="subTitle"/>
          </p:nvPr>
        </p:nvSpPr>
        <p:spPr>
          <a:xfrm>
            <a:off x="1200064" y="2950920"/>
            <a:ext cx="8111606"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Mint minden új technológia, a mesterséges intelligencia is – különböző konfigurációiban – többé-kevésbé radikális módon újra fogja fogalmazni azokat a viszonyokat, amelyek abban a környezetben jelen vannak, amelybe beilleszkedik, különösen a kompetenciák és készségek, és így a hatalom újraelosztása révén.</a:t>
            </a:r>
            <a:endParaRPr>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4" name="Shape 1624"/>
        <p:cNvGrpSpPr/>
        <p:nvPr/>
      </p:nvGrpSpPr>
      <p:grpSpPr>
        <a:xfrm>
          <a:off x="0" y="0"/>
          <a:ext cx="0" cy="0"/>
          <a:chOff x="0" y="0"/>
          <a:chExt cx="0" cy="0"/>
        </a:xfrm>
      </p:grpSpPr>
      <p:sp>
        <p:nvSpPr>
          <p:cNvPr id="1625" name="Google Shape;1625;p8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AI az ökoszisztémában</a:t>
            </a:r>
            <a:endParaRPr/>
          </a:p>
          <a:p>
            <a:pPr indent="0" lvl="0" marL="0" rtl="0" algn="l">
              <a:lnSpc>
                <a:spcPct val="100000"/>
              </a:lnSpc>
              <a:spcBef>
                <a:spcPts val="0"/>
              </a:spcBef>
              <a:spcAft>
                <a:spcPts val="0"/>
              </a:spcAft>
              <a:buClr>
                <a:schemeClr val="dk1"/>
              </a:buClr>
              <a:buSzPts val="1800"/>
              <a:buNone/>
            </a:pPr>
            <a:r>
              <a:t/>
            </a:r>
            <a:endParaRPr>
              <a:latin typeface="Bricolage Grotesque"/>
              <a:ea typeface="Bricolage Grotesque"/>
              <a:cs typeface="Bricolage Grotesque"/>
              <a:sym typeface="Bricolage Grotesque"/>
            </a:endParaRPr>
          </a:p>
        </p:txBody>
      </p:sp>
      <p:sp>
        <p:nvSpPr>
          <p:cNvPr id="1626" name="Google Shape;1626;p8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627" name="Google Shape;1627;p87"/>
          <p:cNvGrpSpPr/>
          <p:nvPr/>
        </p:nvGrpSpPr>
        <p:grpSpPr>
          <a:xfrm>
            <a:off x="790770" y="-112458"/>
            <a:ext cx="1427175" cy="786776"/>
            <a:chOff x="0" y="-38100"/>
            <a:chExt cx="373234" cy="205757"/>
          </a:xfrm>
        </p:grpSpPr>
        <p:sp>
          <p:nvSpPr>
            <p:cNvPr id="1628" name="Google Shape;1628;p8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29" name="Google Shape;1629;p8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30" name="Google Shape;1630;p87"/>
          <p:cNvGrpSpPr/>
          <p:nvPr/>
        </p:nvGrpSpPr>
        <p:grpSpPr>
          <a:xfrm>
            <a:off x="0" y="-112458"/>
            <a:ext cx="315272" cy="786776"/>
            <a:chOff x="0" y="-38100"/>
            <a:chExt cx="82450" cy="205757"/>
          </a:xfrm>
        </p:grpSpPr>
        <p:sp>
          <p:nvSpPr>
            <p:cNvPr id="1631" name="Google Shape;1631;p8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32" name="Google Shape;1632;p8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33" name="Google Shape;1633;p87"/>
          <p:cNvGrpSpPr/>
          <p:nvPr/>
        </p:nvGrpSpPr>
        <p:grpSpPr>
          <a:xfrm>
            <a:off x="0" y="1116904"/>
            <a:ext cx="503883" cy="1931922"/>
            <a:chOff x="0" y="-38100"/>
            <a:chExt cx="131775" cy="505235"/>
          </a:xfrm>
        </p:grpSpPr>
        <p:sp>
          <p:nvSpPr>
            <p:cNvPr id="1634" name="Google Shape;1634;p8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35" name="Google Shape;1635;p8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636" name="Google Shape;1636;p87"/>
          <p:cNvSpPr txBox="1"/>
          <p:nvPr>
            <p:ph idx="1" type="subTitle"/>
          </p:nvPr>
        </p:nvSpPr>
        <p:spPr>
          <a:xfrm>
            <a:off x="1200064" y="2950920"/>
            <a:ext cx="8111606"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Az ökoszisztéma-megközelítést követve azt vizsgáljuk, hogyan válhat a mesterséges intelligencia a jelenlegi iskolai ökoszisztéma részévé.</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1100"/>
              <a:buNone/>
            </a:pPr>
            <a:r>
              <a:rPr lang="en-US">
                <a:solidFill>
                  <a:schemeClr val="dk1"/>
                </a:solidFill>
                <a:latin typeface="Bricolage Grotesque"/>
                <a:ea typeface="Bricolage Grotesque"/>
                <a:cs typeface="Bricolage Grotesque"/>
                <a:sym typeface="Bricolage Grotesque"/>
              </a:rPr>
              <a:t>Ezért is épül a kurzus valós esetekre és példákra, amelyeket Önök, gyakornokok is hoznak fel.</a:t>
            </a:r>
            <a:endParaRPr>
              <a:solidFill>
                <a:schemeClr val="dk1"/>
              </a:solidFill>
              <a:latin typeface="Bricolage Grotesque"/>
              <a:ea typeface="Bricolage Grotesque"/>
              <a:cs typeface="Bricolage Grotesque"/>
              <a:sym typeface="Bricolage Grotesque"/>
            </a:endParaRPr>
          </a:p>
        </p:txBody>
      </p:sp>
      <p:sp>
        <p:nvSpPr>
          <p:cNvPr id="1637" name="Google Shape;1637;p87"/>
          <p:cNvSpPr txBox="1"/>
          <p:nvPr/>
        </p:nvSpPr>
        <p:spPr>
          <a:xfrm>
            <a:off x="11003877" y="5875198"/>
            <a:ext cx="1037344" cy="156966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38" name="Google Shape;1638;p87"/>
          <p:cNvSpPr txBox="1"/>
          <p:nvPr/>
        </p:nvSpPr>
        <p:spPr>
          <a:xfrm>
            <a:off x="10232552" y="5771375"/>
            <a:ext cx="1037344" cy="15696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39" name="Google Shape;1639;p87"/>
          <p:cNvSpPr txBox="1"/>
          <p:nvPr/>
        </p:nvSpPr>
        <p:spPr>
          <a:xfrm>
            <a:off x="13021929" y="5578021"/>
            <a:ext cx="1037344" cy="156966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40" name="Google Shape;1640;p87"/>
          <p:cNvSpPr txBox="1"/>
          <p:nvPr/>
        </p:nvSpPr>
        <p:spPr>
          <a:xfrm>
            <a:off x="12262895" y="5509026"/>
            <a:ext cx="1037344" cy="156966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41" name="Google Shape;1641;p87"/>
          <p:cNvSpPr txBox="1"/>
          <p:nvPr/>
        </p:nvSpPr>
        <p:spPr>
          <a:xfrm>
            <a:off x="11176685" y="5387825"/>
            <a:ext cx="340808"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42" name="Google Shape;1642;p87"/>
          <p:cNvSpPr txBox="1"/>
          <p:nvPr/>
        </p:nvSpPr>
        <p:spPr>
          <a:xfrm>
            <a:off x="11843212" y="5721294"/>
            <a:ext cx="340808"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43" name="Google Shape;1643;p87"/>
          <p:cNvSpPr txBox="1"/>
          <p:nvPr/>
        </p:nvSpPr>
        <p:spPr>
          <a:xfrm>
            <a:off x="11650293" y="5367141"/>
            <a:ext cx="340808"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44" name="Google Shape;1644;p87"/>
          <p:cNvSpPr txBox="1"/>
          <p:nvPr/>
        </p:nvSpPr>
        <p:spPr>
          <a:xfrm>
            <a:off x="11696702" y="5804799"/>
            <a:ext cx="340808"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45" name="Google Shape;1645;p87"/>
          <p:cNvSpPr txBox="1"/>
          <p:nvPr/>
        </p:nvSpPr>
        <p:spPr>
          <a:xfrm>
            <a:off x="11157322" y="6269172"/>
            <a:ext cx="340808"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46" name="Google Shape;1646;p87"/>
          <p:cNvSpPr txBox="1"/>
          <p:nvPr/>
        </p:nvSpPr>
        <p:spPr>
          <a:xfrm>
            <a:off x="11119657" y="5578021"/>
            <a:ext cx="340808"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47" name="Google Shape;1647;p87"/>
          <p:cNvSpPr txBox="1"/>
          <p:nvPr/>
        </p:nvSpPr>
        <p:spPr>
          <a:xfrm>
            <a:off x="12503257" y="6305992"/>
            <a:ext cx="425743"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48" name="Google Shape;1648;p87"/>
          <p:cNvSpPr txBox="1"/>
          <p:nvPr/>
        </p:nvSpPr>
        <p:spPr>
          <a:xfrm>
            <a:off x="11907224" y="6279682"/>
            <a:ext cx="425743"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49" name="Google Shape;1649;p87"/>
          <p:cNvSpPr txBox="1"/>
          <p:nvPr/>
        </p:nvSpPr>
        <p:spPr>
          <a:xfrm>
            <a:off x="11729550" y="4822602"/>
            <a:ext cx="425743"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50" name="Google Shape;1650;p87"/>
          <p:cNvSpPr txBox="1"/>
          <p:nvPr/>
        </p:nvSpPr>
        <p:spPr>
          <a:xfrm>
            <a:off x="12667974" y="5141533"/>
            <a:ext cx="425743"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51" name="Google Shape;1651;p87"/>
          <p:cNvSpPr txBox="1"/>
          <p:nvPr/>
        </p:nvSpPr>
        <p:spPr>
          <a:xfrm>
            <a:off x="11818293" y="6649021"/>
            <a:ext cx="315857"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52" name="Google Shape;1652;p87"/>
          <p:cNvSpPr txBox="1"/>
          <p:nvPr/>
        </p:nvSpPr>
        <p:spPr>
          <a:xfrm>
            <a:off x="12134193" y="5101796"/>
            <a:ext cx="315857"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53" name="Google Shape;1653;p87"/>
          <p:cNvSpPr txBox="1"/>
          <p:nvPr/>
        </p:nvSpPr>
        <p:spPr>
          <a:xfrm>
            <a:off x="10616181" y="5290647"/>
            <a:ext cx="378932"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54" name="Google Shape;1654;p87"/>
          <p:cNvSpPr txBox="1"/>
          <p:nvPr/>
        </p:nvSpPr>
        <p:spPr>
          <a:xfrm>
            <a:off x="11059304" y="4804220"/>
            <a:ext cx="378932"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55" name="Google Shape;1655;p87"/>
          <p:cNvSpPr txBox="1"/>
          <p:nvPr/>
        </p:nvSpPr>
        <p:spPr>
          <a:xfrm>
            <a:off x="15291870" y="6027598"/>
            <a:ext cx="1037344" cy="156966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56" name="Google Shape;1656;p87"/>
          <p:cNvSpPr txBox="1"/>
          <p:nvPr/>
        </p:nvSpPr>
        <p:spPr>
          <a:xfrm>
            <a:off x="14520545" y="5923775"/>
            <a:ext cx="1037344" cy="15696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57" name="Google Shape;1657;p87"/>
          <p:cNvSpPr txBox="1"/>
          <p:nvPr/>
        </p:nvSpPr>
        <p:spPr>
          <a:xfrm>
            <a:off x="17309922" y="5730421"/>
            <a:ext cx="1037344" cy="156966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58" name="Google Shape;1658;p87"/>
          <p:cNvSpPr txBox="1"/>
          <p:nvPr/>
        </p:nvSpPr>
        <p:spPr>
          <a:xfrm>
            <a:off x="16550888" y="5661426"/>
            <a:ext cx="1037344" cy="156966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59" name="Google Shape;1659;p87"/>
          <p:cNvSpPr txBox="1"/>
          <p:nvPr/>
        </p:nvSpPr>
        <p:spPr>
          <a:xfrm>
            <a:off x="15464678" y="5540225"/>
            <a:ext cx="340808"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60" name="Google Shape;1660;p87"/>
          <p:cNvSpPr txBox="1"/>
          <p:nvPr/>
        </p:nvSpPr>
        <p:spPr>
          <a:xfrm>
            <a:off x="16131205" y="6068057"/>
            <a:ext cx="567116"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AI</a:t>
            </a:r>
            <a:endParaRPr b="0" i="0" sz="3200" u="none" cap="none" strike="noStrike">
              <a:solidFill>
                <a:srgbClr val="022A71"/>
              </a:solidFill>
              <a:latin typeface="Poppins"/>
              <a:ea typeface="Poppins"/>
              <a:cs typeface="Poppins"/>
              <a:sym typeface="Poppins"/>
            </a:endParaRPr>
          </a:p>
        </p:txBody>
      </p:sp>
      <p:sp>
        <p:nvSpPr>
          <p:cNvPr id="1661" name="Google Shape;1661;p87"/>
          <p:cNvSpPr txBox="1"/>
          <p:nvPr/>
        </p:nvSpPr>
        <p:spPr>
          <a:xfrm>
            <a:off x="15938286" y="5519541"/>
            <a:ext cx="340808"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62" name="Google Shape;1662;p87"/>
          <p:cNvSpPr txBox="1"/>
          <p:nvPr/>
        </p:nvSpPr>
        <p:spPr>
          <a:xfrm>
            <a:off x="15708435" y="5068694"/>
            <a:ext cx="340808"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63" name="Google Shape;1663;p87"/>
          <p:cNvSpPr txBox="1"/>
          <p:nvPr/>
        </p:nvSpPr>
        <p:spPr>
          <a:xfrm>
            <a:off x="15445315" y="6421572"/>
            <a:ext cx="340808"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64" name="Google Shape;1664;p87"/>
          <p:cNvSpPr txBox="1"/>
          <p:nvPr/>
        </p:nvSpPr>
        <p:spPr>
          <a:xfrm>
            <a:off x="15407650" y="5730421"/>
            <a:ext cx="340808"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65" name="Google Shape;1665;p87"/>
          <p:cNvSpPr txBox="1"/>
          <p:nvPr/>
        </p:nvSpPr>
        <p:spPr>
          <a:xfrm>
            <a:off x="16791250" y="6458392"/>
            <a:ext cx="425743"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66" name="Google Shape;1666;p87"/>
          <p:cNvSpPr txBox="1"/>
          <p:nvPr/>
        </p:nvSpPr>
        <p:spPr>
          <a:xfrm>
            <a:off x="15837684" y="7012483"/>
            <a:ext cx="425743"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67" name="Google Shape;1667;p87"/>
          <p:cNvSpPr txBox="1"/>
          <p:nvPr/>
        </p:nvSpPr>
        <p:spPr>
          <a:xfrm>
            <a:off x="16017543" y="4975002"/>
            <a:ext cx="425743"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68" name="Google Shape;1668;p87"/>
          <p:cNvSpPr txBox="1"/>
          <p:nvPr/>
        </p:nvSpPr>
        <p:spPr>
          <a:xfrm>
            <a:off x="16955967" y="5293933"/>
            <a:ext cx="425743"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69" name="Google Shape;1669;p87"/>
          <p:cNvSpPr txBox="1"/>
          <p:nvPr/>
        </p:nvSpPr>
        <p:spPr>
          <a:xfrm>
            <a:off x="16106286" y="6801421"/>
            <a:ext cx="315857"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70" name="Google Shape;1670;p87"/>
          <p:cNvSpPr txBox="1"/>
          <p:nvPr/>
        </p:nvSpPr>
        <p:spPr>
          <a:xfrm>
            <a:off x="16422186" y="5254196"/>
            <a:ext cx="315857"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71" name="Google Shape;1671;p87"/>
          <p:cNvSpPr txBox="1"/>
          <p:nvPr/>
        </p:nvSpPr>
        <p:spPr>
          <a:xfrm>
            <a:off x="14904174" y="5443047"/>
            <a:ext cx="378932"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72" name="Google Shape;1672;p87"/>
          <p:cNvSpPr txBox="1"/>
          <p:nvPr/>
        </p:nvSpPr>
        <p:spPr>
          <a:xfrm>
            <a:off x="15347297" y="4956620"/>
            <a:ext cx="378932"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sp>
        <p:nvSpPr>
          <p:cNvPr id="1673" name="Google Shape;1673;p87"/>
          <p:cNvSpPr txBox="1"/>
          <p:nvPr/>
        </p:nvSpPr>
        <p:spPr>
          <a:xfrm>
            <a:off x="16815810" y="6822378"/>
            <a:ext cx="340808"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22A71"/>
              </a:buClr>
              <a:buSzPts val="3200"/>
              <a:buFont typeface="Arial"/>
              <a:buNone/>
            </a:pPr>
            <a:r>
              <a:rPr b="0" i="0" lang="en-US" sz="3200" u="none" cap="none" strike="noStrike">
                <a:solidFill>
                  <a:srgbClr val="022A71"/>
                </a:solidFill>
                <a:latin typeface="Poppins"/>
                <a:ea typeface="Poppins"/>
                <a:cs typeface="Poppins"/>
                <a:sym typeface="Poppins"/>
              </a:rPr>
              <a:t></a:t>
            </a:r>
            <a:endParaRPr b="0" i="0" sz="3200" u="none" cap="none" strike="noStrike">
              <a:solidFill>
                <a:srgbClr val="022A71"/>
              </a:solidFill>
              <a:latin typeface="Poppins"/>
              <a:ea typeface="Poppins"/>
              <a:cs typeface="Poppins"/>
              <a:sym typeface="Poppins"/>
            </a:endParaRPr>
          </a:p>
        </p:txBody>
      </p:sp>
      <p:cxnSp>
        <p:nvCxnSpPr>
          <p:cNvPr id="1674" name="Google Shape;1674;p87"/>
          <p:cNvCxnSpPr/>
          <p:nvPr/>
        </p:nvCxnSpPr>
        <p:spPr>
          <a:xfrm flipH="1" rot="10800000">
            <a:off x="14059273" y="6104316"/>
            <a:ext cx="589415" cy="20684"/>
          </a:xfrm>
          <a:prstGeom prst="straightConnector1">
            <a:avLst/>
          </a:prstGeom>
          <a:noFill/>
          <a:ln cap="flat" cmpd="sng" w="9525">
            <a:solidFill>
              <a:srgbClr val="4A7DBA"/>
            </a:solidFill>
            <a:prstDash val="solid"/>
            <a:round/>
            <a:headEnd len="sm" w="sm" type="none"/>
            <a:tailEnd len="med" w="med" type="triangle"/>
          </a:ln>
        </p:spPr>
      </p:cxnSp>
      <p:sp>
        <p:nvSpPr>
          <p:cNvPr id="1675" name="Google Shape;1675;p87"/>
          <p:cNvSpPr txBox="1"/>
          <p:nvPr/>
        </p:nvSpPr>
        <p:spPr>
          <a:xfrm>
            <a:off x="10235660" y="7603250"/>
            <a:ext cx="8111606" cy="1171944"/>
          </a:xfrm>
          <a:prstGeom prst="rect">
            <a:avLst/>
          </a:prstGeom>
          <a:noFill/>
          <a:ln>
            <a:noFill/>
          </a:ln>
        </p:spPr>
        <p:txBody>
          <a:bodyPr anchorCtr="0" anchor="t" bIns="45700" lIns="91425" spcFirstLastPara="1" rIns="91425" wrap="square" tIns="45700">
            <a:noAutofit/>
          </a:bodyPr>
          <a:lstStyle/>
          <a:p>
            <a:pPr indent="0" lvl="0" marL="25400" marR="0" rtl="0" algn="l">
              <a:lnSpc>
                <a:spcPct val="170000"/>
              </a:lnSpc>
              <a:spcBef>
                <a:spcPts val="640"/>
              </a:spcBef>
              <a:spcAft>
                <a:spcPts val="0"/>
              </a:spcAft>
              <a:buClr>
                <a:srgbClr val="888888"/>
              </a:buClr>
              <a:buSzPts val="3200"/>
              <a:buFont typeface="Arial"/>
              <a:buNone/>
            </a:pPr>
            <a:r>
              <a:rPr b="0" i="0" lang="en-US" sz="1800" u="none" cap="none" strike="noStrike">
                <a:solidFill>
                  <a:schemeClr val="dk1"/>
                </a:solidFill>
                <a:latin typeface="Bricolage Grotesque"/>
                <a:ea typeface="Bricolage Grotesque"/>
                <a:cs typeface="Bricolage Grotesque"/>
                <a:sym typeface="Bricolage Grotesque"/>
              </a:rPr>
              <a:t>[</a:t>
            </a:r>
            <a:r>
              <a:rPr b="0" i="0" lang="en-US" sz="1800" u="none" cap="none" strike="noStrike">
                <a:solidFill>
                  <a:schemeClr val="dk1"/>
                </a:solidFill>
                <a:highlight>
                  <a:srgbClr val="FFFF00"/>
                </a:highlight>
                <a:latin typeface="Bricolage Grotesque"/>
                <a:ea typeface="Bricolage Grotesque"/>
                <a:cs typeface="Bricolage Grotesque"/>
                <a:sym typeface="Bricolage Grotesque"/>
              </a:rPr>
              <a:t>Aggiungere icone e riorganizzare</a:t>
            </a:r>
            <a:r>
              <a:rPr b="0" i="0" lang="en-US" sz="1800" u="none" cap="none" strike="noStrike">
                <a:solidFill>
                  <a:schemeClr val="dk1"/>
                </a:solidFill>
                <a:latin typeface="Bricolage Grotesque"/>
                <a:ea typeface="Bricolage Grotesque"/>
                <a:cs typeface="Bricolage Grotesque"/>
                <a:sym typeface="Bricolage Grotesque"/>
              </a:rPr>
              <a:t>]</a:t>
            </a:r>
            <a:endParaRPr b="0" i="0" sz="1400" u="none" cap="none" strike="noStrike">
              <a:solidFill>
                <a:srgbClr val="000000"/>
              </a:solidFill>
              <a:latin typeface="Arial"/>
              <a:ea typeface="Arial"/>
              <a:cs typeface="Arial"/>
              <a:sym typeface="Arial"/>
            </a:endParaRPr>
          </a:p>
          <a:p>
            <a:pPr indent="0" lvl="0" marL="25400" marR="0" rtl="0" algn="l">
              <a:lnSpc>
                <a:spcPct val="170000"/>
              </a:lnSpc>
              <a:spcBef>
                <a:spcPts val="640"/>
              </a:spcBef>
              <a:spcAft>
                <a:spcPts val="0"/>
              </a:spcAft>
              <a:buClr>
                <a:srgbClr val="888888"/>
              </a:buClr>
              <a:buSzPts val="3200"/>
              <a:buFont typeface="Arial"/>
              <a:buNone/>
            </a:pPr>
            <a:r>
              <a:t/>
            </a:r>
            <a:endParaRPr b="0" i="0" sz="1800" u="none" cap="none" strike="noStrike">
              <a:solidFill>
                <a:schemeClr val="dk1"/>
              </a:solidFill>
              <a:latin typeface="Bricolage Grotesque"/>
              <a:ea typeface="Bricolage Grotesque"/>
              <a:cs typeface="Bricolage Grotesque"/>
              <a:sym typeface="Bricolage Grotesque"/>
            </a:endParaRPr>
          </a:p>
          <a:p>
            <a:pPr indent="0" lvl="0" marL="25400" marR="0" rtl="0" algn="l">
              <a:lnSpc>
                <a:spcPct val="170000"/>
              </a:lnSpc>
              <a:spcBef>
                <a:spcPts val="640"/>
              </a:spcBef>
              <a:spcAft>
                <a:spcPts val="0"/>
              </a:spcAft>
              <a:buClr>
                <a:srgbClr val="888888"/>
              </a:buClr>
              <a:buSzPts val="3200"/>
              <a:buFont typeface="Arial"/>
              <a:buNone/>
            </a:pPr>
            <a:r>
              <a:t/>
            </a:r>
            <a:endParaRPr b="0" i="0" sz="1800" u="none" cap="none" strike="noStrike">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9" name="Shape 1679"/>
        <p:cNvGrpSpPr/>
        <p:nvPr/>
      </p:nvGrpSpPr>
      <p:grpSpPr>
        <a:xfrm>
          <a:off x="0" y="0"/>
          <a:ext cx="0" cy="0"/>
          <a:chOff x="0" y="0"/>
          <a:chExt cx="0" cy="0"/>
        </a:xfrm>
      </p:grpSpPr>
      <p:sp>
        <p:nvSpPr>
          <p:cNvPr id="1680" name="Google Shape;1680;p8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AI az ökoszisztémában</a:t>
            </a:r>
            <a:endParaRPr>
              <a:latin typeface="Bricolage Grotesque"/>
              <a:ea typeface="Bricolage Grotesque"/>
              <a:cs typeface="Bricolage Grotesque"/>
              <a:sym typeface="Bricolage Grotesque"/>
            </a:endParaRPr>
          </a:p>
        </p:txBody>
      </p:sp>
      <p:sp>
        <p:nvSpPr>
          <p:cNvPr id="1681" name="Google Shape;1681;p8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682" name="Google Shape;1682;p88"/>
          <p:cNvGrpSpPr/>
          <p:nvPr/>
        </p:nvGrpSpPr>
        <p:grpSpPr>
          <a:xfrm>
            <a:off x="790770" y="-112458"/>
            <a:ext cx="1427175" cy="786776"/>
            <a:chOff x="0" y="-38100"/>
            <a:chExt cx="373234" cy="205757"/>
          </a:xfrm>
        </p:grpSpPr>
        <p:sp>
          <p:nvSpPr>
            <p:cNvPr id="1683" name="Google Shape;1683;p8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4" name="Google Shape;1684;p8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85" name="Google Shape;1685;p88"/>
          <p:cNvGrpSpPr/>
          <p:nvPr/>
        </p:nvGrpSpPr>
        <p:grpSpPr>
          <a:xfrm>
            <a:off x="0" y="-112458"/>
            <a:ext cx="315272" cy="786776"/>
            <a:chOff x="0" y="-38100"/>
            <a:chExt cx="82450" cy="205757"/>
          </a:xfrm>
        </p:grpSpPr>
        <p:sp>
          <p:nvSpPr>
            <p:cNvPr id="1686" name="Google Shape;1686;p8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7" name="Google Shape;1687;p8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88" name="Google Shape;1688;p88"/>
          <p:cNvGrpSpPr/>
          <p:nvPr/>
        </p:nvGrpSpPr>
        <p:grpSpPr>
          <a:xfrm>
            <a:off x="0" y="1116904"/>
            <a:ext cx="503883" cy="1931922"/>
            <a:chOff x="0" y="-38100"/>
            <a:chExt cx="131775" cy="505235"/>
          </a:xfrm>
        </p:grpSpPr>
        <p:sp>
          <p:nvSpPr>
            <p:cNvPr id="1689" name="Google Shape;1689;p8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90" name="Google Shape;1690;p8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691" name="Google Shape;1691;p88"/>
          <p:cNvSpPr txBox="1"/>
          <p:nvPr>
            <p:ph idx="1" type="subTitle"/>
          </p:nvPr>
        </p:nvSpPr>
        <p:spPr>
          <a:xfrm>
            <a:off x="1200064" y="2950920"/>
            <a:ext cx="8111606"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Nem önmagában, az emberrel vagy az emberiséggel szemben álló technológiaként tematizáljuk a mesterséges intelligenciát, ahogyan azt a nyilvános diskurzusban gyakran tesszük, akárcsak a múltban más technológiák, például a számítógép esetében.</a:t>
            </a:r>
            <a:endParaRPr>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5" name="Shape 1695"/>
        <p:cNvGrpSpPr/>
        <p:nvPr/>
      </p:nvGrpSpPr>
      <p:grpSpPr>
        <a:xfrm>
          <a:off x="0" y="0"/>
          <a:ext cx="0" cy="0"/>
          <a:chOff x="0" y="0"/>
          <a:chExt cx="0" cy="0"/>
        </a:xfrm>
      </p:grpSpPr>
      <p:sp>
        <p:nvSpPr>
          <p:cNvPr id="1696" name="Google Shape;1696;p8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AI az ökoszisztémában</a:t>
            </a:r>
            <a:endParaRPr>
              <a:latin typeface="Bricolage Grotesque"/>
              <a:ea typeface="Bricolage Grotesque"/>
              <a:cs typeface="Bricolage Grotesque"/>
              <a:sym typeface="Bricolage Grotesque"/>
            </a:endParaRPr>
          </a:p>
        </p:txBody>
      </p:sp>
      <p:sp>
        <p:nvSpPr>
          <p:cNvPr id="1697" name="Google Shape;1697;p8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698" name="Google Shape;1698;p89"/>
          <p:cNvGrpSpPr/>
          <p:nvPr/>
        </p:nvGrpSpPr>
        <p:grpSpPr>
          <a:xfrm>
            <a:off x="790770" y="-112458"/>
            <a:ext cx="1427175" cy="786776"/>
            <a:chOff x="0" y="-38100"/>
            <a:chExt cx="373234" cy="205757"/>
          </a:xfrm>
        </p:grpSpPr>
        <p:sp>
          <p:nvSpPr>
            <p:cNvPr id="1699" name="Google Shape;1699;p8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0" name="Google Shape;1700;p8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01" name="Google Shape;1701;p89"/>
          <p:cNvGrpSpPr/>
          <p:nvPr/>
        </p:nvGrpSpPr>
        <p:grpSpPr>
          <a:xfrm>
            <a:off x="0" y="-112458"/>
            <a:ext cx="315272" cy="786776"/>
            <a:chOff x="0" y="-38100"/>
            <a:chExt cx="82450" cy="205757"/>
          </a:xfrm>
        </p:grpSpPr>
        <p:sp>
          <p:nvSpPr>
            <p:cNvPr id="1702" name="Google Shape;1702;p8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3" name="Google Shape;1703;p8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04" name="Google Shape;1704;p89"/>
          <p:cNvGrpSpPr/>
          <p:nvPr/>
        </p:nvGrpSpPr>
        <p:grpSpPr>
          <a:xfrm>
            <a:off x="0" y="1116904"/>
            <a:ext cx="503883" cy="1931922"/>
            <a:chOff x="0" y="-38100"/>
            <a:chExt cx="131775" cy="505235"/>
          </a:xfrm>
        </p:grpSpPr>
        <p:sp>
          <p:nvSpPr>
            <p:cNvPr id="1705" name="Google Shape;1705;p8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6" name="Google Shape;1706;p8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707" name="Google Shape;1707;p89"/>
          <p:cNvSpPr txBox="1"/>
          <p:nvPr>
            <p:ph idx="1" type="subTitle"/>
          </p:nvPr>
        </p:nvSpPr>
        <p:spPr>
          <a:xfrm>
            <a:off x="1200064" y="2950920"/>
            <a:ext cx="8111606"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Ezért a kurzusunk nem szándékozik reprodukálni a 80-as években a számítógépek megjelenésével kialakult félrevezető diskurzustípust, amikor azok az emberekkel szemben álltak.</a:t>
            </a:r>
            <a:endParaRPr>
              <a:solidFill>
                <a:schemeClr val="dk1"/>
              </a:solidFill>
              <a:latin typeface="Bricolage Grotesque"/>
              <a:ea typeface="Bricolage Grotesque"/>
              <a:cs typeface="Bricolage Grotesque"/>
              <a:sym typeface="Bricolage Grotesque"/>
            </a:endParaRPr>
          </a:p>
        </p:txBody>
      </p:sp>
      <p:pic>
        <p:nvPicPr>
          <p:cNvPr id="1708" name="Google Shape;1708;p89"/>
          <p:cNvPicPr preferRelativeResize="0"/>
          <p:nvPr/>
        </p:nvPicPr>
        <p:blipFill rotWithShape="1">
          <a:blip r:embed="rId4">
            <a:alphaModFix/>
          </a:blip>
          <a:srcRect b="0" l="0" r="0" t="0"/>
          <a:stretch/>
        </p:blipFill>
        <p:spPr>
          <a:xfrm>
            <a:off x="11629142" y="2950920"/>
            <a:ext cx="4085778" cy="6106218"/>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2" name="Shape 1712"/>
        <p:cNvGrpSpPr/>
        <p:nvPr/>
      </p:nvGrpSpPr>
      <p:grpSpPr>
        <a:xfrm>
          <a:off x="0" y="0"/>
          <a:ext cx="0" cy="0"/>
          <a:chOff x="0" y="0"/>
          <a:chExt cx="0" cy="0"/>
        </a:xfrm>
      </p:grpSpPr>
      <p:sp>
        <p:nvSpPr>
          <p:cNvPr id="1713" name="Google Shape;1713;p9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AI az ökoszisztémában</a:t>
            </a:r>
            <a:endParaRPr/>
          </a:p>
        </p:txBody>
      </p:sp>
      <p:sp>
        <p:nvSpPr>
          <p:cNvPr id="1714" name="Google Shape;1714;p9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15" name="Google Shape;1715;p90"/>
          <p:cNvGrpSpPr/>
          <p:nvPr/>
        </p:nvGrpSpPr>
        <p:grpSpPr>
          <a:xfrm>
            <a:off x="790770" y="-112458"/>
            <a:ext cx="1427175" cy="786776"/>
            <a:chOff x="0" y="-38100"/>
            <a:chExt cx="373234" cy="205757"/>
          </a:xfrm>
        </p:grpSpPr>
        <p:sp>
          <p:nvSpPr>
            <p:cNvPr id="1716" name="Google Shape;1716;p9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17" name="Google Shape;1717;p9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18" name="Google Shape;1718;p90"/>
          <p:cNvGrpSpPr/>
          <p:nvPr/>
        </p:nvGrpSpPr>
        <p:grpSpPr>
          <a:xfrm>
            <a:off x="0" y="-112458"/>
            <a:ext cx="315272" cy="786776"/>
            <a:chOff x="0" y="-38100"/>
            <a:chExt cx="82450" cy="205757"/>
          </a:xfrm>
        </p:grpSpPr>
        <p:sp>
          <p:nvSpPr>
            <p:cNvPr id="1719" name="Google Shape;1719;p9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0" name="Google Shape;1720;p9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21" name="Google Shape;1721;p90"/>
          <p:cNvGrpSpPr/>
          <p:nvPr/>
        </p:nvGrpSpPr>
        <p:grpSpPr>
          <a:xfrm>
            <a:off x="0" y="1116904"/>
            <a:ext cx="503883" cy="1931922"/>
            <a:chOff x="0" y="-38100"/>
            <a:chExt cx="131775" cy="505235"/>
          </a:xfrm>
        </p:grpSpPr>
        <p:sp>
          <p:nvSpPr>
            <p:cNvPr id="1722" name="Google Shape;1722;p9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3" name="Google Shape;1723;p9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724" name="Google Shape;1724;p90"/>
          <p:cNvSpPr txBox="1"/>
          <p:nvPr>
            <p:ph idx="1" type="subTitle"/>
          </p:nvPr>
        </p:nvSpPr>
        <p:spPr>
          <a:xfrm>
            <a:off x="1200064" y="2950920"/>
            <a:ext cx="8111606"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A számítógépek nem egy meztelen emberrel néztek szembe, hanem egy nagyon összetett, már olyan technológiákkal teli környezetbe érkeztek, amelyek felszerelték az embereket és kapcsolataikat, és átrendezték azt.</a:t>
            </a:r>
            <a:endParaRPr>
              <a:solidFill>
                <a:schemeClr val="dk1"/>
              </a:solidFill>
              <a:latin typeface="Bricolage Grotesque"/>
              <a:ea typeface="Bricolage Grotesque"/>
              <a:cs typeface="Bricolage Grotesque"/>
              <a:sym typeface="Bricolage Grotesque"/>
            </a:endParaRPr>
          </a:p>
        </p:txBody>
      </p:sp>
      <p:pic>
        <p:nvPicPr>
          <p:cNvPr id="1725" name="Google Shape;1725;p90"/>
          <p:cNvPicPr preferRelativeResize="0"/>
          <p:nvPr/>
        </p:nvPicPr>
        <p:blipFill rotWithShape="1">
          <a:blip r:embed="rId4">
            <a:alphaModFix/>
          </a:blip>
          <a:srcRect b="0" l="0" r="0" t="0"/>
          <a:stretch/>
        </p:blipFill>
        <p:spPr>
          <a:xfrm>
            <a:off x="11709444" y="2950920"/>
            <a:ext cx="4941365" cy="3873654"/>
          </a:xfrm>
          <a:prstGeom prst="rect">
            <a:avLst/>
          </a:prstGeom>
          <a:noFill/>
          <a:ln>
            <a:noFill/>
          </a:ln>
        </p:spPr>
      </p:pic>
      <p:pic>
        <p:nvPicPr>
          <p:cNvPr id="1726" name="Google Shape;1726;p90"/>
          <p:cNvPicPr preferRelativeResize="0"/>
          <p:nvPr/>
        </p:nvPicPr>
        <p:blipFill rotWithShape="1">
          <a:blip r:embed="rId5">
            <a:alphaModFix/>
          </a:blip>
          <a:srcRect b="0" l="0" r="0" t="0"/>
          <a:stretch/>
        </p:blipFill>
        <p:spPr>
          <a:xfrm>
            <a:off x="10760820" y="6859743"/>
            <a:ext cx="6250017" cy="3071041"/>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0" name="Shape 1730"/>
        <p:cNvGrpSpPr/>
        <p:nvPr/>
      </p:nvGrpSpPr>
      <p:grpSpPr>
        <a:xfrm>
          <a:off x="0" y="0"/>
          <a:ext cx="0" cy="0"/>
          <a:chOff x="0" y="0"/>
          <a:chExt cx="0" cy="0"/>
        </a:xfrm>
      </p:grpSpPr>
      <p:sp>
        <p:nvSpPr>
          <p:cNvPr id="1731" name="Google Shape;1731;p9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AI az ökoszisztémában</a:t>
            </a:r>
            <a:endParaRPr/>
          </a:p>
        </p:txBody>
      </p:sp>
      <p:sp>
        <p:nvSpPr>
          <p:cNvPr id="1732" name="Google Shape;1732;p9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33" name="Google Shape;1733;p91"/>
          <p:cNvGrpSpPr/>
          <p:nvPr/>
        </p:nvGrpSpPr>
        <p:grpSpPr>
          <a:xfrm>
            <a:off x="790770" y="-112458"/>
            <a:ext cx="1427175" cy="786776"/>
            <a:chOff x="0" y="-38100"/>
            <a:chExt cx="373234" cy="205757"/>
          </a:xfrm>
        </p:grpSpPr>
        <p:sp>
          <p:nvSpPr>
            <p:cNvPr id="1734" name="Google Shape;1734;p9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5" name="Google Shape;1735;p9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36" name="Google Shape;1736;p91"/>
          <p:cNvGrpSpPr/>
          <p:nvPr/>
        </p:nvGrpSpPr>
        <p:grpSpPr>
          <a:xfrm>
            <a:off x="0" y="-112458"/>
            <a:ext cx="315272" cy="786776"/>
            <a:chOff x="0" y="-38100"/>
            <a:chExt cx="82450" cy="205757"/>
          </a:xfrm>
        </p:grpSpPr>
        <p:sp>
          <p:nvSpPr>
            <p:cNvPr id="1737" name="Google Shape;1737;p9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8" name="Google Shape;1738;p9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39" name="Google Shape;1739;p91"/>
          <p:cNvGrpSpPr/>
          <p:nvPr/>
        </p:nvGrpSpPr>
        <p:grpSpPr>
          <a:xfrm>
            <a:off x="0" y="1116904"/>
            <a:ext cx="503883" cy="1931922"/>
            <a:chOff x="0" y="-38100"/>
            <a:chExt cx="131775" cy="505235"/>
          </a:xfrm>
        </p:grpSpPr>
        <p:sp>
          <p:nvSpPr>
            <p:cNvPr id="1740" name="Google Shape;1740;p9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1" name="Google Shape;1741;p9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742" name="Google Shape;1742;p91"/>
          <p:cNvSpPr txBox="1"/>
          <p:nvPr>
            <p:ph idx="1" type="subTitle"/>
          </p:nvPr>
        </p:nvSpPr>
        <p:spPr>
          <a:xfrm>
            <a:off x="1242606" y="2238550"/>
            <a:ext cx="15835200" cy="1171800"/>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 kurzusunkon azt is figyelembe vesszük, hogy a mesterséges intelligencia már digitalizált környezetekbe is bekerül, akárcsak az iskolákba és az osztályokba.</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Ezért az Önök helyzetéből indulunk ki anélkül, hogy elkülönítenénk a mesterséges intelligenciát, hanem megpróbáljuk Önökkel együtt megérteni, hogyan integrálódik vagy nem integrálódik, és hogyan artikulálja újra az ilyen környezeteket.</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6" name="Shape 1746"/>
        <p:cNvGrpSpPr/>
        <p:nvPr/>
      </p:nvGrpSpPr>
      <p:grpSpPr>
        <a:xfrm>
          <a:off x="0" y="0"/>
          <a:ext cx="0" cy="0"/>
          <a:chOff x="0" y="0"/>
          <a:chExt cx="0" cy="0"/>
        </a:xfrm>
      </p:grpSpPr>
      <p:sp>
        <p:nvSpPr>
          <p:cNvPr id="1747" name="Google Shape;1747;p9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Episztemikus instabilitás</a:t>
            </a:r>
            <a:endParaRPr/>
          </a:p>
        </p:txBody>
      </p:sp>
      <p:sp>
        <p:nvSpPr>
          <p:cNvPr id="1748" name="Google Shape;1748;p9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49" name="Google Shape;1749;p93"/>
          <p:cNvGrpSpPr/>
          <p:nvPr/>
        </p:nvGrpSpPr>
        <p:grpSpPr>
          <a:xfrm>
            <a:off x="790770" y="-112458"/>
            <a:ext cx="1427175" cy="786776"/>
            <a:chOff x="0" y="-38100"/>
            <a:chExt cx="373234" cy="205757"/>
          </a:xfrm>
        </p:grpSpPr>
        <p:sp>
          <p:nvSpPr>
            <p:cNvPr id="1750" name="Google Shape;1750;p9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51" name="Google Shape;1751;p9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52" name="Google Shape;1752;p93"/>
          <p:cNvGrpSpPr/>
          <p:nvPr/>
        </p:nvGrpSpPr>
        <p:grpSpPr>
          <a:xfrm>
            <a:off x="0" y="-112458"/>
            <a:ext cx="315272" cy="786776"/>
            <a:chOff x="0" y="-38100"/>
            <a:chExt cx="82450" cy="205757"/>
          </a:xfrm>
        </p:grpSpPr>
        <p:sp>
          <p:nvSpPr>
            <p:cNvPr id="1753" name="Google Shape;1753;p9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54" name="Google Shape;1754;p9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55" name="Google Shape;1755;p93"/>
          <p:cNvGrpSpPr/>
          <p:nvPr/>
        </p:nvGrpSpPr>
        <p:grpSpPr>
          <a:xfrm>
            <a:off x="0" y="1116904"/>
            <a:ext cx="503883" cy="1931922"/>
            <a:chOff x="0" y="-38100"/>
            <a:chExt cx="131775" cy="505235"/>
          </a:xfrm>
        </p:grpSpPr>
        <p:sp>
          <p:nvSpPr>
            <p:cNvPr id="1756" name="Google Shape;1756;p9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57" name="Google Shape;1757;p9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758" name="Google Shape;1758;p93"/>
          <p:cNvSpPr txBox="1"/>
          <p:nvPr>
            <p:ph idx="1" type="subTitle"/>
          </p:nvPr>
        </p:nvSpPr>
        <p:spPr>
          <a:xfrm>
            <a:off x="816016" y="2247067"/>
            <a:ext cx="8327984"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Jaron Harambam szociológust követve azt mondhatjuk, hogy ma az „episztemikus instabilitás” korában élünk, azaz „egy olyan korban, […] ahol az igazságot már nem garantálhatja teljes mértékben egyetlen episztemikus tekintély, intézmény vagy hagyomány, miközben annak következményeiből fakadó relativizmus és ambivalencia sem fogadható el teljes mértékben”.</a:t>
            </a:r>
            <a:endParaRPr>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2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Digitális médiahasználat a fiatalok körében az EU-ban</a:t>
            </a:r>
            <a:endParaRPr/>
          </a:p>
        </p:txBody>
      </p:sp>
      <p:sp>
        <p:nvSpPr>
          <p:cNvPr id="229" name="Google Shape;229;p2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30" name="Google Shape;230;p28"/>
          <p:cNvGrpSpPr/>
          <p:nvPr/>
        </p:nvGrpSpPr>
        <p:grpSpPr>
          <a:xfrm>
            <a:off x="790770" y="-112458"/>
            <a:ext cx="1427175" cy="786776"/>
            <a:chOff x="0" y="-38100"/>
            <a:chExt cx="373234" cy="205757"/>
          </a:xfrm>
        </p:grpSpPr>
        <p:sp>
          <p:nvSpPr>
            <p:cNvPr id="231" name="Google Shape;231;p2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2" name="Google Shape;232;p2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3" name="Google Shape;233;p28"/>
          <p:cNvGrpSpPr/>
          <p:nvPr/>
        </p:nvGrpSpPr>
        <p:grpSpPr>
          <a:xfrm>
            <a:off x="0" y="-112458"/>
            <a:ext cx="315272" cy="786776"/>
            <a:chOff x="0" y="-38100"/>
            <a:chExt cx="82450" cy="205757"/>
          </a:xfrm>
        </p:grpSpPr>
        <p:sp>
          <p:nvSpPr>
            <p:cNvPr id="234" name="Google Shape;234;p2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5" name="Google Shape;235;p2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6" name="Google Shape;236;p28"/>
          <p:cNvGrpSpPr/>
          <p:nvPr/>
        </p:nvGrpSpPr>
        <p:grpSpPr>
          <a:xfrm>
            <a:off x="0" y="1116904"/>
            <a:ext cx="503883" cy="1931922"/>
            <a:chOff x="0" y="-38100"/>
            <a:chExt cx="131775" cy="505235"/>
          </a:xfrm>
        </p:grpSpPr>
        <p:sp>
          <p:nvSpPr>
            <p:cNvPr id="237" name="Google Shape;237;p2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8" name="Google Shape;238;p2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39" name="Google Shape;239;p28"/>
          <p:cNvSpPr txBox="1"/>
          <p:nvPr/>
        </p:nvSpPr>
        <p:spPr>
          <a:xfrm>
            <a:off x="9144000" y="9930784"/>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Sourcehttps://ec.europa.eu/eurostat/statistics-explained/index.php?title=Young_people_-_digital_world</a:t>
            </a:r>
            <a:endParaRPr b="0" i="0" sz="1400" u="none" cap="none" strike="noStrike">
              <a:solidFill>
                <a:srgbClr val="000000"/>
              </a:solidFill>
              <a:latin typeface="Arial"/>
              <a:ea typeface="Arial"/>
              <a:cs typeface="Arial"/>
              <a:sym typeface="Arial"/>
            </a:endParaRPr>
          </a:p>
        </p:txBody>
      </p:sp>
      <p:pic>
        <p:nvPicPr>
          <p:cNvPr descr="Immagine che contiene testo, mappa, atlante&#10;&#10;Il contenuto generato dall'IA potrebbe non essere corretto." id="240" name="Google Shape;240;p28"/>
          <p:cNvPicPr preferRelativeResize="0"/>
          <p:nvPr/>
        </p:nvPicPr>
        <p:blipFill rotWithShape="1">
          <a:blip r:embed="rId4">
            <a:alphaModFix/>
          </a:blip>
          <a:srcRect b="0" l="0" r="0" t="0"/>
          <a:stretch/>
        </p:blipFill>
        <p:spPr>
          <a:xfrm>
            <a:off x="5623920" y="1826241"/>
            <a:ext cx="7789127" cy="7789127"/>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2" name="Shape 1762"/>
        <p:cNvGrpSpPr/>
        <p:nvPr/>
      </p:nvGrpSpPr>
      <p:grpSpPr>
        <a:xfrm>
          <a:off x="0" y="0"/>
          <a:ext cx="0" cy="0"/>
          <a:chOff x="0" y="0"/>
          <a:chExt cx="0" cy="0"/>
        </a:xfrm>
      </p:grpSpPr>
      <p:sp>
        <p:nvSpPr>
          <p:cNvPr id="1763" name="Google Shape;1763;p9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Episztemikus instabilitás</a:t>
            </a:r>
            <a:endParaRPr/>
          </a:p>
        </p:txBody>
      </p:sp>
      <p:sp>
        <p:nvSpPr>
          <p:cNvPr id="1764" name="Google Shape;1764;p9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65" name="Google Shape;1765;p94"/>
          <p:cNvGrpSpPr/>
          <p:nvPr/>
        </p:nvGrpSpPr>
        <p:grpSpPr>
          <a:xfrm>
            <a:off x="790770" y="-112458"/>
            <a:ext cx="1427175" cy="786776"/>
            <a:chOff x="0" y="-38100"/>
            <a:chExt cx="373234" cy="205757"/>
          </a:xfrm>
        </p:grpSpPr>
        <p:sp>
          <p:nvSpPr>
            <p:cNvPr id="1766" name="Google Shape;1766;p9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67" name="Google Shape;1767;p9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68" name="Google Shape;1768;p94"/>
          <p:cNvGrpSpPr/>
          <p:nvPr/>
        </p:nvGrpSpPr>
        <p:grpSpPr>
          <a:xfrm>
            <a:off x="0" y="-112458"/>
            <a:ext cx="315272" cy="786776"/>
            <a:chOff x="0" y="-38100"/>
            <a:chExt cx="82450" cy="205757"/>
          </a:xfrm>
        </p:grpSpPr>
        <p:sp>
          <p:nvSpPr>
            <p:cNvPr id="1769" name="Google Shape;1769;p9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70" name="Google Shape;1770;p9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71" name="Google Shape;1771;p94"/>
          <p:cNvGrpSpPr/>
          <p:nvPr/>
        </p:nvGrpSpPr>
        <p:grpSpPr>
          <a:xfrm>
            <a:off x="0" y="1116904"/>
            <a:ext cx="503883" cy="1931922"/>
            <a:chOff x="0" y="-38100"/>
            <a:chExt cx="131775" cy="505235"/>
          </a:xfrm>
        </p:grpSpPr>
        <p:sp>
          <p:nvSpPr>
            <p:cNvPr id="1772" name="Google Shape;1772;p9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73" name="Google Shape;1773;p9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774" name="Google Shape;1774;p94"/>
          <p:cNvSpPr txBox="1"/>
          <p:nvPr>
            <p:ph idx="1" type="subTitle"/>
          </p:nvPr>
        </p:nvSpPr>
        <p:spPr>
          <a:xfrm>
            <a:off x="816016" y="2247067"/>
            <a:ext cx="8327984"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Ez azt jelenti, hogy az olyan episztemikus intézmények, mint az egyetemek, iskolák, kutatóközpontok, nem rendelkeznek azzal a tekintéllyel és bizalommal, mint a múltban – ami önmagában nem rossz vagy jó dolog.</a:t>
            </a:r>
            <a:endParaRPr>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8" name="Shape 1778"/>
        <p:cNvGrpSpPr/>
        <p:nvPr/>
      </p:nvGrpSpPr>
      <p:grpSpPr>
        <a:xfrm>
          <a:off x="0" y="0"/>
          <a:ext cx="0" cy="0"/>
          <a:chOff x="0" y="0"/>
          <a:chExt cx="0" cy="0"/>
        </a:xfrm>
      </p:grpSpPr>
      <p:sp>
        <p:nvSpPr>
          <p:cNvPr id="1779" name="Google Shape;1779;p9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Episztemikus instabilitás</a:t>
            </a:r>
            <a:endParaRPr/>
          </a:p>
        </p:txBody>
      </p:sp>
      <p:sp>
        <p:nvSpPr>
          <p:cNvPr id="1780" name="Google Shape;1780;p9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81" name="Google Shape;1781;p95"/>
          <p:cNvGrpSpPr/>
          <p:nvPr/>
        </p:nvGrpSpPr>
        <p:grpSpPr>
          <a:xfrm>
            <a:off x="790770" y="-112458"/>
            <a:ext cx="1427175" cy="786776"/>
            <a:chOff x="0" y="-38100"/>
            <a:chExt cx="373234" cy="205757"/>
          </a:xfrm>
        </p:grpSpPr>
        <p:sp>
          <p:nvSpPr>
            <p:cNvPr id="1782" name="Google Shape;1782;p9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3" name="Google Shape;1783;p9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84" name="Google Shape;1784;p95"/>
          <p:cNvGrpSpPr/>
          <p:nvPr/>
        </p:nvGrpSpPr>
        <p:grpSpPr>
          <a:xfrm>
            <a:off x="0" y="-112458"/>
            <a:ext cx="315272" cy="786776"/>
            <a:chOff x="0" y="-38100"/>
            <a:chExt cx="82450" cy="205757"/>
          </a:xfrm>
        </p:grpSpPr>
        <p:sp>
          <p:nvSpPr>
            <p:cNvPr id="1785" name="Google Shape;1785;p9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6" name="Google Shape;1786;p9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87" name="Google Shape;1787;p95"/>
          <p:cNvGrpSpPr/>
          <p:nvPr/>
        </p:nvGrpSpPr>
        <p:grpSpPr>
          <a:xfrm>
            <a:off x="0" y="1116904"/>
            <a:ext cx="503883" cy="1931922"/>
            <a:chOff x="0" y="-38100"/>
            <a:chExt cx="131775" cy="505235"/>
          </a:xfrm>
        </p:grpSpPr>
        <p:sp>
          <p:nvSpPr>
            <p:cNvPr id="1788" name="Google Shape;1788;p9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9" name="Google Shape;1789;p9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790" name="Google Shape;1790;p95"/>
          <p:cNvSpPr txBox="1"/>
          <p:nvPr>
            <p:ph idx="1" type="subTitle"/>
          </p:nvPr>
        </p:nvSpPr>
        <p:spPr>
          <a:xfrm>
            <a:off x="816033" y="2247075"/>
            <a:ext cx="15807900" cy="1171800"/>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Az „episztemikus instabilitás” helyzetében az igazság kérdéssé, vitatott kérdéssé válik, ami különféle ellentétekhez (vitákhoz, megbeszélésekhez, összecsapásokhoz stb.) vezethet.</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 tények is vitatott kérdések, amelyeket soha nem zárnak le teljesen, ahogyan az a tudományos gyakorlaton belüli kísérletek során is történik.</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0" lvl="0" marL="0" rtl="0" algn="l">
              <a:lnSpc>
                <a:spcPct val="170000"/>
              </a:lnSpc>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4" name="Shape 1794"/>
        <p:cNvGrpSpPr/>
        <p:nvPr/>
      </p:nvGrpSpPr>
      <p:grpSpPr>
        <a:xfrm>
          <a:off x="0" y="0"/>
          <a:ext cx="0" cy="0"/>
          <a:chOff x="0" y="0"/>
          <a:chExt cx="0" cy="0"/>
        </a:xfrm>
      </p:grpSpPr>
      <p:sp>
        <p:nvSpPr>
          <p:cNvPr id="1795" name="Google Shape;1795;p9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Episztemikus instabilitás</a:t>
            </a:r>
            <a:endParaRPr/>
          </a:p>
        </p:txBody>
      </p:sp>
      <p:sp>
        <p:nvSpPr>
          <p:cNvPr id="1796" name="Google Shape;1796;p9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97" name="Google Shape;1797;p96"/>
          <p:cNvGrpSpPr/>
          <p:nvPr/>
        </p:nvGrpSpPr>
        <p:grpSpPr>
          <a:xfrm>
            <a:off x="790770" y="-112458"/>
            <a:ext cx="1427175" cy="786776"/>
            <a:chOff x="0" y="-38100"/>
            <a:chExt cx="373234" cy="205757"/>
          </a:xfrm>
        </p:grpSpPr>
        <p:sp>
          <p:nvSpPr>
            <p:cNvPr id="1798" name="Google Shape;1798;p9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9" name="Google Shape;1799;p9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00" name="Google Shape;1800;p96"/>
          <p:cNvGrpSpPr/>
          <p:nvPr/>
        </p:nvGrpSpPr>
        <p:grpSpPr>
          <a:xfrm>
            <a:off x="0" y="-112458"/>
            <a:ext cx="315272" cy="786776"/>
            <a:chOff x="0" y="-38100"/>
            <a:chExt cx="82450" cy="205757"/>
          </a:xfrm>
        </p:grpSpPr>
        <p:sp>
          <p:nvSpPr>
            <p:cNvPr id="1801" name="Google Shape;1801;p9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02" name="Google Shape;1802;p9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03" name="Google Shape;1803;p96"/>
          <p:cNvGrpSpPr/>
          <p:nvPr/>
        </p:nvGrpSpPr>
        <p:grpSpPr>
          <a:xfrm>
            <a:off x="0" y="1116904"/>
            <a:ext cx="503883" cy="1931922"/>
            <a:chOff x="0" y="-38100"/>
            <a:chExt cx="131775" cy="505235"/>
          </a:xfrm>
        </p:grpSpPr>
        <p:sp>
          <p:nvSpPr>
            <p:cNvPr id="1804" name="Google Shape;1804;p9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05" name="Google Shape;1805;p9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806" name="Google Shape;1806;p96"/>
          <p:cNvSpPr txBox="1"/>
          <p:nvPr>
            <p:ph idx="1" type="subTitle"/>
          </p:nvPr>
        </p:nvSpPr>
        <p:spPr>
          <a:xfrm>
            <a:off x="816016" y="2247067"/>
            <a:ext cx="8327984" cy="1171944"/>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Az ilyen episztemikus instabilitás erősítheti vagy gyengítheti demokráciáinkat, attól függően, hogyan zajlanak az igazsággal és a tényekkel kapcsolatos viták.</a:t>
            </a:r>
            <a:endParaRPr>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0" name="Shape 1810"/>
        <p:cNvGrpSpPr/>
        <p:nvPr/>
      </p:nvGrpSpPr>
      <p:grpSpPr>
        <a:xfrm>
          <a:off x="0" y="0"/>
          <a:ext cx="0" cy="0"/>
          <a:chOff x="0" y="0"/>
          <a:chExt cx="0" cy="0"/>
        </a:xfrm>
      </p:grpSpPr>
      <p:sp>
        <p:nvSpPr>
          <p:cNvPr id="1811" name="Google Shape;1811;p9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Episztemikus instabilitás</a:t>
            </a:r>
            <a:endParaRPr/>
          </a:p>
        </p:txBody>
      </p:sp>
      <p:sp>
        <p:nvSpPr>
          <p:cNvPr id="1812" name="Google Shape;1812;p9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13" name="Google Shape;1813;p97"/>
          <p:cNvGrpSpPr/>
          <p:nvPr/>
        </p:nvGrpSpPr>
        <p:grpSpPr>
          <a:xfrm>
            <a:off x="790770" y="-112458"/>
            <a:ext cx="1427175" cy="786776"/>
            <a:chOff x="0" y="-38100"/>
            <a:chExt cx="373234" cy="205757"/>
          </a:xfrm>
        </p:grpSpPr>
        <p:sp>
          <p:nvSpPr>
            <p:cNvPr id="1814" name="Google Shape;1814;p9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5" name="Google Shape;1815;p9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16" name="Google Shape;1816;p97"/>
          <p:cNvGrpSpPr/>
          <p:nvPr/>
        </p:nvGrpSpPr>
        <p:grpSpPr>
          <a:xfrm>
            <a:off x="0" y="-112458"/>
            <a:ext cx="315272" cy="786776"/>
            <a:chOff x="0" y="-38100"/>
            <a:chExt cx="82450" cy="205757"/>
          </a:xfrm>
        </p:grpSpPr>
        <p:sp>
          <p:nvSpPr>
            <p:cNvPr id="1817" name="Google Shape;1817;p9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8" name="Google Shape;1818;p9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19" name="Google Shape;1819;p97"/>
          <p:cNvGrpSpPr/>
          <p:nvPr/>
        </p:nvGrpSpPr>
        <p:grpSpPr>
          <a:xfrm>
            <a:off x="0" y="1116904"/>
            <a:ext cx="503883" cy="1931922"/>
            <a:chOff x="0" y="-38100"/>
            <a:chExt cx="131775" cy="505235"/>
          </a:xfrm>
        </p:grpSpPr>
        <p:sp>
          <p:nvSpPr>
            <p:cNvPr id="1820" name="Google Shape;1820;p9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21" name="Google Shape;1821;p9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822" name="Google Shape;1822;p97"/>
          <p:cNvSpPr txBox="1"/>
          <p:nvPr>
            <p:ph idx="1" type="subTitle"/>
          </p:nvPr>
        </p:nvSpPr>
        <p:spPr>
          <a:xfrm>
            <a:off x="816033" y="1826250"/>
            <a:ext cx="15707100" cy="1171800"/>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Így a kurzusunk célja nem az, hogy megmondja, mi az igazság vagy mik a tények, hanem hogy eszközöket adjon neked, és ezáltal a diákjaidnak is, hogy felismerhessék és megvitathassák az igazsággal és a tényekkel kapcsolatos információkat.</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Ezek az eszközök a legtöbb esetben lehetővé teszik a források, a helyzetek és a nézőpontok közötti folyamatos összehasonlítást.</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2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Digitális médiahasználat a fiatalok körében az EU-ban</a:t>
            </a:r>
            <a:endParaRPr/>
          </a:p>
        </p:txBody>
      </p:sp>
      <p:sp>
        <p:nvSpPr>
          <p:cNvPr id="246" name="Google Shape;246;p2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47" name="Google Shape;247;p29"/>
          <p:cNvGrpSpPr/>
          <p:nvPr/>
        </p:nvGrpSpPr>
        <p:grpSpPr>
          <a:xfrm>
            <a:off x="790770" y="-112458"/>
            <a:ext cx="1427175" cy="786776"/>
            <a:chOff x="0" y="-38100"/>
            <a:chExt cx="373234" cy="205757"/>
          </a:xfrm>
        </p:grpSpPr>
        <p:sp>
          <p:nvSpPr>
            <p:cNvPr id="248" name="Google Shape;248;p2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 name="Google Shape;249;p2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0" name="Google Shape;250;p29"/>
          <p:cNvGrpSpPr/>
          <p:nvPr/>
        </p:nvGrpSpPr>
        <p:grpSpPr>
          <a:xfrm>
            <a:off x="0" y="-112458"/>
            <a:ext cx="315272" cy="786776"/>
            <a:chOff x="0" y="-38100"/>
            <a:chExt cx="82450" cy="205757"/>
          </a:xfrm>
        </p:grpSpPr>
        <p:sp>
          <p:nvSpPr>
            <p:cNvPr id="251" name="Google Shape;251;p2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 name="Google Shape;252;p2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3" name="Google Shape;253;p29"/>
          <p:cNvGrpSpPr/>
          <p:nvPr/>
        </p:nvGrpSpPr>
        <p:grpSpPr>
          <a:xfrm>
            <a:off x="0" y="1116904"/>
            <a:ext cx="503883" cy="1931922"/>
            <a:chOff x="0" y="-38100"/>
            <a:chExt cx="131775" cy="505235"/>
          </a:xfrm>
        </p:grpSpPr>
        <p:sp>
          <p:nvSpPr>
            <p:cNvPr id="254" name="Google Shape;254;p2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5" name="Google Shape;255;p2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56" name="Google Shape;256;p29"/>
          <p:cNvSpPr txBox="1"/>
          <p:nvPr/>
        </p:nvSpPr>
        <p:spPr>
          <a:xfrm>
            <a:off x="9144000" y="9930784"/>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https://mydroneproject.eu/2025/07/22/why-digital-literacy-is-no-longer-optional/</a:t>
            </a:r>
            <a:endParaRPr b="0" i="0" sz="1400" u="none" cap="none" strike="noStrike">
              <a:solidFill>
                <a:srgbClr val="000000"/>
              </a:solidFill>
              <a:latin typeface="Arial"/>
              <a:ea typeface="Arial"/>
              <a:cs typeface="Arial"/>
              <a:sym typeface="Arial"/>
            </a:endParaRPr>
          </a:p>
        </p:txBody>
      </p:sp>
      <p:sp>
        <p:nvSpPr>
          <p:cNvPr id="257" name="Google Shape;257;p29"/>
          <p:cNvSpPr txBox="1"/>
          <p:nvPr>
            <p:ph idx="1" type="subTitle"/>
          </p:nvPr>
        </p:nvSpPr>
        <p:spPr>
          <a:xfrm>
            <a:off x="1013345" y="2589663"/>
            <a:ext cx="9602616" cy="3376797"/>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A mai digitális világ […] a meggyőzés, a befolyásolás és az állandó interakció összetett rendszere, amelyet gyakran olyan algoritmusok alakítanak, amelyeket a tinédzserek nem értenek és nem is irányítanak.</a:t>
            </a:r>
            <a:endParaRPr/>
          </a:p>
          <a:p>
            <a:pPr indent="0" lvl="0" marL="25400" rtl="0" algn="l">
              <a:lnSpc>
                <a:spcPct val="17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 </a:t>
            </a:r>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Digitális médiahasználat a fiatalok körében az EU-ban</a:t>
            </a:r>
            <a:endParaRPr/>
          </a:p>
        </p:txBody>
      </p:sp>
      <p:sp>
        <p:nvSpPr>
          <p:cNvPr id="263" name="Google Shape;263;p3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64" name="Google Shape;264;p30"/>
          <p:cNvGrpSpPr/>
          <p:nvPr/>
        </p:nvGrpSpPr>
        <p:grpSpPr>
          <a:xfrm>
            <a:off x="790770" y="-112458"/>
            <a:ext cx="1427175" cy="786776"/>
            <a:chOff x="0" y="-38100"/>
            <a:chExt cx="373234" cy="205757"/>
          </a:xfrm>
        </p:grpSpPr>
        <p:sp>
          <p:nvSpPr>
            <p:cNvPr id="265" name="Google Shape;265;p3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6" name="Google Shape;266;p3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7" name="Google Shape;267;p30"/>
          <p:cNvGrpSpPr/>
          <p:nvPr/>
        </p:nvGrpSpPr>
        <p:grpSpPr>
          <a:xfrm>
            <a:off x="0" y="-112458"/>
            <a:ext cx="315272" cy="786776"/>
            <a:chOff x="0" y="-38100"/>
            <a:chExt cx="82450" cy="205757"/>
          </a:xfrm>
        </p:grpSpPr>
        <p:sp>
          <p:nvSpPr>
            <p:cNvPr id="268" name="Google Shape;268;p3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9" name="Google Shape;269;p3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0" name="Google Shape;270;p30"/>
          <p:cNvGrpSpPr/>
          <p:nvPr/>
        </p:nvGrpSpPr>
        <p:grpSpPr>
          <a:xfrm>
            <a:off x="0" y="1116904"/>
            <a:ext cx="503883" cy="1931922"/>
            <a:chOff x="0" y="-38100"/>
            <a:chExt cx="131775" cy="505235"/>
          </a:xfrm>
        </p:grpSpPr>
        <p:sp>
          <p:nvSpPr>
            <p:cNvPr id="271" name="Google Shape;271;p3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2" name="Google Shape;272;p3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73" name="Google Shape;273;p30"/>
          <p:cNvSpPr txBox="1"/>
          <p:nvPr/>
        </p:nvSpPr>
        <p:spPr>
          <a:xfrm>
            <a:off x="9144000" y="9930784"/>
            <a:ext cx="9144000"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Source: https://mydroneproject.eu/2025/07/22/why-digital-literacy-is-no-longer-optional/</a:t>
            </a:r>
            <a:endParaRPr b="0" i="0" sz="1400" u="none" cap="none" strike="noStrike">
              <a:solidFill>
                <a:srgbClr val="000000"/>
              </a:solidFill>
              <a:latin typeface="Arial"/>
              <a:ea typeface="Arial"/>
              <a:cs typeface="Arial"/>
              <a:sym typeface="Arial"/>
            </a:endParaRPr>
          </a:p>
        </p:txBody>
      </p:sp>
      <p:sp>
        <p:nvSpPr>
          <p:cNvPr id="274" name="Google Shape;274;p30"/>
          <p:cNvSpPr txBox="1"/>
          <p:nvPr>
            <p:ph idx="1" type="subTitle"/>
          </p:nvPr>
        </p:nvSpPr>
        <p:spPr>
          <a:xfrm>
            <a:off x="1013354" y="2589675"/>
            <a:ext cx="17980500" cy="3376800"/>
          </a:xfrm>
          <a:prstGeom prst="rect">
            <a:avLst/>
          </a:prstGeom>
          <a:noFill/>
          <a:ln>
            <a:noFill/>
          </a:ln>
        </p:spPr>
        <p:txBody>
          <a:bodyPr anchorCtr="0" anchor="t" bIns="45700" lIns="91425" spcFirstLastPara="1" rIns="91425" wrap="square" tIns="45700">
            <a:noAutofit/>
          </a:bodyPr>
          <a:lstStyle/>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 tinédzserek</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egyre meggyőzőbbnek tűnő félretájékoztatásnak és deepfake-eknek vannak kitéve</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kiberzaklatással, társadalmi nyomással és algoritmikus manipulációval szembesülnek</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függőséget okozó tervezéssel, figyelemfelkeltéssel és finom megfigyeléssel küzdenek – gyakran felnőtt felügyelet nélkül</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olyan tartalmakkal találkoznak, amelyek alakítják identitásukat, hiedelmeiket és mentális egészségüket, néha jobban, mint a közvetlen környezetük.</a:t>
            </a:r>
            <a:endParaRPr>
              <a:solidFill>
                <a:schemeClr val="dk1"/>
              </a:solidFill>
              <a:latin typeface="Bricolage Grotesque"/>
              <a:ea typeface="Bricolage Grotesque"/>
              <a:cs typeface="Bricolage Grotesque"/>
              <a:sym typeface="Bricolage Grotesque"/>
            </a:endParaRPr>
          </a:p>
          <a:p>
            <a:pPr indent="0" lvl="0" marL="25400" rtl="0" algn="l">
              <a:lnSpc>
                <a:spcPct val="17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Kyriakos Demetriou;Christiana Karousiou</dc:creator>
</cp:coreProperties>
</file>